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836" r:id="rId2"/>
    <p:sldMasterId id="2147483822" r:id="rId3"/>
  </p:sldMasterIdLst>
  <p:notesMasterIdLst>
    <p:notesMasterId r:id="rId128"/>
  </p:notesMasterIdLst>
  <p:sldIdLst>
    <p:sldId id="256" r:id="rId4"/>
    <p:sldId id="643" r:id="rId5"/>
    <p:sldId id="577" r:id="rId6"/>
    <p:sldId id="391" r:id="rId7"/>
    <p:sldId id="578" r:id="rId8"/>
    <p:sldId id="277" r:id="rId9"/>
    <p:sldId id="280" r:id="rId10"/>
    <p:sldId id="606" r:id="rId11"/>
    <p:sldId id="593" r:id="rId12"/>
    <p:sldId id="516" r:id="rId13"/>
    <p:sldId id="428" r:id="rId14"/>
    <p:sldId id="546" r:id="rId15"/>
    <p:sldId id="607" r:id="rId16"/>
    <p:sldId id="608" r:id="rId17"/>
    <p:sldId id="547" r:id="rId18"/>
    <p:sldId id="514" r:id="rId19"/>
    <p:sldId id="261" r:id="rId20"/>
    <p:sldId id="262" r:id="rId21"/>
    <p:sldId id="264" r:id="rId22"/>
    <p:sldId id="642" r:id="rId23"/>
    <p:sldId id="430" r:id="rId24"/>
    <p:sldId id="609" r:id="rId25"/>
    <p:sldId id="610" r:id="rId26"/>
    <p:sldId id="611" r:id="rId27"/>
    <p:sldId id="612" r:id="rId28"/>
    <p:sldId id="613" r:id="rId29"/>
    <p:sldId id="614" r:id="rId30"/>
    <p:sldId id="615" r:id="rId31"/>
    <p:sldId id="616" r:id="rId32"/>
    <p:sldId id="617" r:id="rId33"/>
    <p:sldId id="618" r:id="rId34"/>
    <p:sldId id="619" r:id="rId35"/>
    <p:sldId id="551" r:id="rId36"/>
    <p:sldId id="620" r:id="rId37"/>
    <p:sldId id="621" r:id="rId38"/>
    <p:sldId id="624" r:id="rId39"/>
    <p:sldId id="625" r:id="rId40"/>
    <p:sldId id="626" r:id="rId41"/>
    <p:sldId id="627" r:id="rId42"/>
    <p:sldId id="628" r:id="rId43"/>
    <p:sldId id="629" r:id="rId44"/>
    <p:sldId id="632" r:id="rId45"/>
    <p:sldId id="633" r:id="rId46"/>
    <p:sldId id="634" r:id="rId47"/>
    <p:sldId id="522" r:id="rId48"/>
    <p:sldId id="458" r:id="rId49"/>
    <p:sldId id="459" r:id="rId50"/>
    <p:sldId id="460" r:id="rId51"/>
    <p:sldId id="461" r:id="rId52"/>
    <p:sldId id="463" r:id="rId53"/>
    <p:sldId id="464" r:id="rId54"/>
    <p:sldId id="465" r:id="rId55"/>
    <p:sldId id="474" r:id="rId56"/>
    <p:sldId id="475" r:id="rId57"/>
    <p:sldId id="476" r:id="rId58"/>
    <p:sldId id="477" r:id="rId59"/>
    <p:sldId id="479" r:id="rId60"/>
    <p:sldId id="480" r:id="rId61"/>
    <p:sldId id="481" r:id="rId62"/>
    <p:sldId id="317" r:id="rId63"/>
    <p:sldId id="340" r:id="rId64"/>
    <p:sldId id="347" r:id="rId65"/>
    <p:sldId id="341" r:id="rId66"/>
    <p:sldId id="348" r:id="rId67"/>
    <p:sldId id="555" r:id="rId68"/>
    <p:sldId id="556" r:id="rId69"/>
    <p:sldId id="557" r:id="rId70"/>
    <p:sldId id="558" r:id="rId71"/>
    <p:sldId id="559" r:id="rId72"/>
    <p:sldId id="540" r:id="rId73"/>
    <p:sldId id="571" r:id="rId74"/>
    <p:sldId id="377" r:id="rId75"/>
    <p:sldId id="376" r:id="rId76"/>
    <p:sldId id="378" r:id="rId77"/>
    <p:sldId id="379" r:id="rId78"/>
    <p:sldId id="354" r:id="rId79"/>
    <p:sldId id="386" r:id="rId80"/>
    <p:sldId id="387" r:id="rId81"/>
    <p:sldId id="388" r:id="rId82"/>
    <p:sldId id="389" r:id="rId83"/>
    <p:sldId id="390" r:id="rId84"/>
    <p:sldId id="393" r:id="rId85"/>
    <p:sldId id="394" r:id="rId86"/>
    <p:sldId id="397" r:id="rId87"/>
    <p:sldId id="398" r:id="rId88"/>
    <p:sldId id="570" r:id="rId89"/>
    <p:sldId id="573" r:id="rId90"/>
    <p:sldId id="541" r:id="rId91"/>
    <p:sldId id="591" r:id="rId92"/>
    <p:sldId id="596" r:id="rId93"/>
    <p:sldId id="595" r:id="rId94"/>
    <p:sldId id="356" r:id="rId95"/>
    <p:sldId id="600" r:id="rId96"/>
    <p:sldId id="601" r:id="rId97"/>
    <p:sldId id="602" r:id="rId98"/>
    <p:sldId id="585" r:id="rId99"/>
    <p:sldId id="637" r:id="rId100"/>
    <p:sldId id="635" r:id="rId101"/>
    <p:sldId id="564" r:id="rId102"/>
    <p:sldId id="597" r:id="rId103"/>
    <p:sldId id="599" r:id="rId104"/>
    <p:sldId id="598" r:id="rId105"/>
    <p:sldId id="583" r:id="rId106"/>
    <p:sldId id="327" r:id="rId107"/>
    <p:sldId id="329" r:id="rId108"/>
    <p:sldId id="330" r:id="rId109"/>
    <p:sldId id="331" r:id="rId110"/>
    <p:sldId id="641" r:id="rId111"/>
    <p:sldId id="640" r:id="rId112"/>
    <p:sldId id="588" r:id="rId113"/>
    <p:sldId id="603" r:id="rId114"/>
    <p:sldId id="604" r:id="rId115"/>
    <p:sldId id="605" r:id="rId116"/>
    <p:sldId id="589" r:id="rId117"/>
    <p:sldId id="594" r:id="rId118"/>
    <p:sldId id="560" r:id="rId119"/>
    <p:sldId id="542" r:id="rId120"/>
    <p:sldId id="406" r:id="rId121"/>
    <p:sldId id="407" r:id="rId122"/>
    <p:sldId id="408" r:id="rId123"/>
    <p:sldId id="409" r:id="rId124"/>
    <p:sldId id="410" r:id="rId125"/>
    <p:sldId id="411" r:id="rId126"/>
    <p:sldId id="412" r:id="rId1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Zhao Zhang" initials="ZZ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40"/>
    <p:restoredTop sz="94379"/>
  </p:normalViewPr>
  <p:slideViewPr>
    <p:cSldViewPr snapToGrid="0" snapToObjects="1">
      <p:cViewPr varScale="1">
        <p:scale>
          <a:sx n="96" d="100"/>
          <a:sy n="96" d="100"/>
        </p:scale>
        <p:origin x="54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slide" Target="slides/slide121.xml"/><Relationship Id="rId129" Type="http://schemas.openxmlformats.org/officeDocument/2006/relationships/commentAuthors" Target="commentAuthors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presProps" Target="presProps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viewProps" Target="viewProp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theme" Target="theme/theme1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957D2E-FE31-834F-AC11-FEFE810EDC27}" type="datetimeFigureOut">
              <a:rPr lang="en-US" smtClean="0"/>
              <a:t>4/16/19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41C240-8EFF-B94A-92BE-5050B1B59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218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4727de33cb_0_5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g4727de33cb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5817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4727de33cb_0_2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g4727de33cb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6462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辨</a:t>
            </a:r>
            <a:r>
              <a:rPr lang="en-US" b="1" dirty="0" err="1"/>
              <a:t>别式分类器</a:t>
            </a:r>
            <a:r>
              <a:rPr lang="en-US" dirty="0" err="1"/>
              <a:t>（</a:t>
            </a:r>
            <a:r>
              <a:rPr lang="en-US" b="1" dirty="0" err="1"/>
              <a:t>Discriminative</a:t>
            </a:r>
            <a:r>
              <a:rPr lang="en-US" b="1" dirty="0"/>
              <a:t> classifier</a:t>
            </a:r>
            <a:r>
              <a:rPr lang="en-US" dirty="0"/>
              <a:t>）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1C240-8EFF-B94A-92BE-5050B1B59CF5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0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lines and points in the Cartesian plane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1C240-8EFF-B94A-92BE-5050B1B59CF5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585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points because it will be noise sensitive and it will not generalize correctly.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41C240-8EFF-B94A-92BE-5050B1B59CF5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78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0" y="6172200"/>
            <a:ext cx="9144000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 dirty="0">
              <a:ea typeface="ＭＳ Ｐゴシック" pitchFamily="1" charset="-128"/>
            </a:endParaRPr>
          </a:p>
        </p:txBody>
      </p:sp>
      <p:pic>
        <p:nvPicPr>
          <p:cNvPr id="5" name="Picture 14" descr="TACC_logo_ppt_noblackstroke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6307138"/>
            <a:ext cx="158115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5" descr="wordma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6324600"/>
            <a:ext cx="43402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1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905000"/>
            <a:ext cx="7772400" cy="1447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8852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42417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4639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562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562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1956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E9E7E-029B-8840-9B1B-D594F286FAB9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8D51-F7E2-D243-B2EA-4E898EE39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37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E9E7E-029B-8840-9B1B-D594F286FAB9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8D51-F7E2-D243-B2EA-4E898EE39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774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E9E7E-029B-8840-9B1B-D594F286FAB9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8D51-F7E2-D243-B2EA-4E898EE39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4225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E9E7E-029B-8840-9B1B-D594F286FAB9}" type="datetimeFigureOut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8D51-F7E2-D243-B2EA-4E898EE39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409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E9E7E-029B-8840-9B1B-D594F286FAB9}" type="datetimeFigureOut">
              <a:rPr lang="en-US" smtClean="0"/>
              <a:t>4/16/19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8D51-F7E2-D243-B2EA-4E898EE39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952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E9E7E-029B-8840-9B1B-D594F286FAB9}" type="datetimeFigureOut">
              <a:rPr lang="en-US" smtClean="0"/>
              <a:t>4/16/19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8D51-F7E2-D243-B2EA-4E898EE39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8562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E9E7E-029B-8840-9B1B-D594F286FAB9}" type="datetimeFigureOut">
              <a:rPr lang="en-US" smtClean="0"/>
              <a:t>4/16/19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8D51-F7E2-D243-B2EA-4E898EE39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7411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E9E7E-029B-8840-9B1B-D594F286FAB9}" type="datetimeFigureOut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8D51-F7E2-D243-B2EA-4E898EE39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12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1220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E9E7E-029B-8840-9B1B-D594F286FAB9}" type="datetimeFigureOut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8D51-F7E2-D243-B2EA-4E898EE39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689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E9E7E-029B-8840-9B1B-D594F286FAB9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8D51-F7E2-D243-B2EA-4E898EE39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483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E9E7E-029B-8840-9B1B-D594F286FAB9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C8D51-F7E2-D243-B2EA-4E898EE39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6753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/Presentor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599"/>
            <a:ext cx="7772400" cy="2138363"/>
          </a:xfrm>
        </p:spPr>
        <p:txBody>
          <a:bodyPr anchor="b"/>
          <a:lstStyle>
            <a:lvl1pPr algn="ctr">
              <a:defRPr sz="6000" b="1" i="0">
                <a:latin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691847"/>
            <a:ext cx="4149090" cy="2024784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80D20678-5641-456F-A6F1-55F764949AB0}" type="datetimeFigureOut">
              <a:rPr lang="en-US" smtClean="0"/>
              <a:pPr>
                <a:defRPr/>
              </a:pPr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charset="0"/>
              </a:defRPr>
            </a:lvl1pPr>
          </a:lstStyle>
          <a:p>
            <a:pPr>
              <a:defRPr/>
            </a:pPr>
            <a:fld id="{C98C71D4-1A8A-424B-B9CA-6E673FCA1DA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302039" y="3590608"/>
            <a:ext cx="1828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i="0" cap="all" dirty="0">
                <a:latin typeface="Arial" charset="0"/>
                <a:ea typeface="Arial" charset="0"/>
                <a:cs typeface="Arial" charset="0"/>
              </a:rPr>
              <a:t>Presented</a:t>
            </a:r>
            <a:r>
              <a:rPr lang="en-US" sz="1600" b="1" i="0" cap="all" baseline="0" dirty="0">
                <a:latin typeface="Arial" charset="0"/>
                <a:ea typeface="Arial" charset="0"/>
                <a:cs typeface="Arial" charset="0"/>
              </a:rPr>
              <a:t> by:</a:t>
            </a:r>
            <a:endParaRPr lang="en-US" sz="1600" b="1" i="0" cap="all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011528" y="3633472"/>
            <a:ext cx="0" cy="23101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039" y="3929162"/>
            <a:ext cx="3156161" cy="1888708"/>
          </a:xfrm>
        </p:spPr>
        <p:txBody>
          <a:bodyPr/>
          <a:lstStyle>
            <a:lvl1pPr marL="0" indent="0">
              <a:buNone/>
              <a:defRPr sz="1600" b="0" i="0">
                <a:latin typeface="Arial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80808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/o Presenter&#10;Title Slide W/O Presenter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599"/>
            <a:ext cx="7772400" cy="21383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691847"/>
            <a:ext cx="7772400" cy="2024784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0D20678-5641-456F-A6F1-55F764949AB0}" type="datetimeFigureOut">
              <a:rPr lang="en-US" smtClean="0"/>
              <a:pPr>
                <a:defRPr/>
              </a:pPr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71D4-1A8A-424B-B9CA-6E673FCA1DA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56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-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rial" charset="0"/>
              </a:defRPr>
            </a:lvl1pPr>
          </a:lstStyle>
          <a:p>
            <a:pPr>
              <a:defRPr/>
            </a:pPr>
            <a:fld id="{80D20678-5641-456F-A6F1-55F764949AB0}" type="datetimeFigureOut">
              <a:rPr lang="en-US" smtClean="0"/>
              <a:pPr>
                <a:defRPr/>
              </a:pPr>
              <a:t>4/16/19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charset="0"/>
              </a:defRPr>
            </a:lvl1pPr>
          </a:lstStyle>
          <a:p>
            <a:pPr>
              <a:defRPr/>
            </a:pPr>
            <a:fld id="{C98C71D4-1A8A-424B-B9CA-6E673FCA1DA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967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Arial" charset="0"/>
              </a:defRPr>
            </a:lvl1pPr>
            <a:lvl2pPr>
              <a:defRPr b="0" i="0">
                <a:latin typeface="Arial" charset="0"/>
              </a:defRPr>
            </a:lvl2pPr>
            <a:lvl3pPr>
              <a:defRPr b="0" i="0">
                <a:latin typeface="Arial" charset="0"/>
              </a:defRPr>
            </a:lvl3pPr>
            <a:lvl4pPr>
              <a:defRPr b="0" i="0">
                <a:latin typeface="Arial" charset="0"/>
              </a:defRPr>
            </a:lvl4pPr>
            <a:lvl5pPr>
              <a:defRPr b="0" i="0">
                <a:latin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rial" charset="0"/>
              </a:defRPr>
            </a:lvl1pPr>
          </a:lstStyle>
          <a:p>
            <a:fld id="{B7D58DFF-61F2-5646-A3BB-5BF375510368}" type="datetime1">
              <a:rPr lang="en-US" smtClean="0"/>
              <a:pPr/>
              <a:t>4/16/19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charset="0"/>
              </a:defRPr>
            </a:lvl1pPr>
          </a:lstStyle>
          <a:p>
            <a:fld id="{2024AA8B-F1EC-D547-99EC-1807C0CD66C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8057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dense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699" cy="734330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30085"/>
            <a:ext cx="7886700" cy="49468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0D20678-5641-456F-A6F1-55F764949AB0}" type="datetimeFigureOut">
              <a:rPr lang="en-US" smtClean="0"/>
              <a:pPr>
                <a:defRPr/>
              </a:pPr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71D4-1A8A-424B-B9CA-6E673FCA1DA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075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 b="1" i="0">
                <a:latin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Arial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E75B1-DDAA-4844-BE82-1EB0C4DEF237}" type="datetime1">
              <a:rPr lang="en-US" smtClean="0"/>
              <a:t>4/16/19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2276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053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28057"/>
            <a:ext cx="3886200" cy="48489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28057"/>
            <a:ext cx="3886200" cy="48489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B6A50-3FEE-1343-8DD4-7B8FE7066FF2}" type="datetime1">
              <a:rPr lang="en-US" smtClean="0"/>
              <a:t>4/16/19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63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85609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11873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83859"/>
            <a:ext cx="3868340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307771"/>
            <a:ext cx="3868340" cy="3881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83859"/>
            <a:ext cx="38873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307771"/>
            <a:ext cx="3887391" cy="3881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6837E-B6F3-D249-9721-BA6983B56CC0}" type="datetime1">
              <a:rPr lang="en-US" smtClean="0"/>
              <a:t>4/16/19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8904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5ACCE-0BB4-B647-8F3D-3EE0BA508D1B}" type="datetime1">
              <a:rPr lang="en-US" smtClean="0"/>
              <a:t>4/16/19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4390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/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0D20678-5641-456F-A6F1-55F764949AB0}" type="datetimeFigureOut">
              <a:rPr lang="en-US" smtClean="0"/>
              <a:pPr>
                <a:defRPr/>
              </a:pPr>
              <a:t>4/16/19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8C71D4-1A8A-424B-B9CA-6E673FCA1DA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776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AC4A5-5233-5A44-B58D-6CA50DE0474C}" type="datetime1">
              <a:rPr lang="en-US" smtClean="0"/>
              <a:t>4/16/19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1044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>
            <a:normAutofit/>
          </a:bodyPr>
          <a:lstStyle>
            <a:lvl1pPr marL="0" indent="0">
              <a:buNone/>
              <a:defRPr sz="2400" b="0" i="0">
                <a:latin typeface="Arial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6D1BB-8346-BC47-A98B-0E85B34EC611}" type="datetime1">
              <a:rPr lang="en-US" smtClean="0"/>
              <a:t>4/16/19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674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24BEB8-AC90-40B3-8C9C-6C9305DA8302}" type="datetimeFigureOut">
              <a:rPr lang="en-US" smtClean="0"/>
              <a:pPr>
                <a:defRPr/>
              </a:pPr>
              <a:t>4/16/19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9A58A5-8837-4699-A154-976A64FEC90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239" y="369146"/>
            <a:ext cx="8214281" cy="809415"/>
          </a:xfrm>
        </p:spPr>
        <p:txBody>
          <a:bodyPr/>
          <a:lstStyle>
            <a:lvl1pPr algn="ctr"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255058" y="6359706"/>
            <a:ext cx="991859" cy="365125"/>
          </a:xfrm>
          <a:prstGeom prst="rect">
            <a:avLst/>
          </a:prstGeom>
        </p:spPr>
        <p:txBody>
          <a:bodyPr/>
          <a:lstStyle/>
          <a:p>
            <a:fld id="{D3EDAD2C-2454-DB43-A21D-B17C669E4F3F}" type="datetime1">
              <a:rPr lang="en-US" smtClean="0"/>
              <a:t>4/16/19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363166" y="6359715"/>
            <a:ext cx="656339" cy="365127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3171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>
  <p:cSld name="1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>
            <a:spLocks noGrp="1"/>
          </p:cNvSpPr>
          <p:nvPr>
            <p:ph type="dt" idx="10"/>
          </p:nvPr>
        </p:nvSpPr>
        <p:spPr>
          <a:xfrm>
            <a:off x="7927475" y="6538849"/>
            <a:ext cx="615900" cy="1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5"/>
          <p:cNvSpPr txBox="1">
            <a:spLocks noGrp="1"/>
          </p:cNvSpPr>
          <p:nvPr>
            <p:ph type="sldNum" idx="12"/>
          </p:nvPr>
        </p:nvSpPr>
        <p:spPr>
          <a:xfrm>
            <a:off x="8714232" y="6538849"/>
            <a:ext cx="305400" cy="1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l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l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l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l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l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l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l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l" rtl="0">
              <a:spcBef>
                <a:spcPts val="0"/>
              </a:spcBef>
              <a:buNone/>
              <a:defRPr sz="75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7" name="Google Shape;157;p25"/>
          <p:cNvCxnSpPr/>
          <p:nvPr/>
        </p:nvCxnSpPr>
        <p:spPr>
          <a:xfrm>
            <a:off x="8641728" y="6474551"/>
            <a:ext cx="0" cy="252400"/>
          </a:xfrm>
          <a:prstGeom prst="straightConnector1">
            <a:avLst/>
          </a:prstGeom>
          <a:noFill/>
          <a:ln w="12700" cap="sq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657328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526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526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0661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3612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3782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122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1241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9456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image" Target="../media/image3.jpeg"/><Relationship Id="rId2" Type="http://schemas.openxmlformats.org/officeDocument/2006/relationships/slideLayout" Target="../slideLayouts/slideLayout24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7526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7832" name="Line 8"/>
          <p:cNvSpPr>
            <a:spLocks noChangeShapeType="1"/>
          </p:cNvSpPr>
          <p:nvPr/>
        </p:nvSpPr>
        <p:spPr bwMode="auto">
          <a:xfrm>
            <a:off x="0" y="6172200"/>
            <a:ext cx="9144000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 dirty="0">
              <a:ea typeface="ＭＳ Ｐゴシック" pitchFamily="1" charset="-128"/>
            </a:endParaRPr>
          </a:p>
        </p:txBody>
      </p:sp>
      <p:pic>
        <p:nvPicPr>
          <p:cNvPr id="1029" name="Picture 9" descr="TACC_logo_ppt_noblackstroke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6307138"/>
            <a:ext cx="158115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ea typeface="ＭＳ Ｐゴシック" pitchFamily="-112" charset="-128"/>
          <a:cs typeface="ＭＳ Ｐゴシック" pitchFamily="-112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ea typeface="ＭＳ Ｐゴシック" pitchFamily="-112" charset="-128"/>
          <a:cs typeface="ＭＳ Ｐゴシック" pitchFamily="-112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ea typeface="ＭＳ Ｐゴシック" pitchFamily="-112" charset="-128"/>
          <a:cs typeface="ＭＳ Ｐゴシック" pitchFamily="-112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ea typeface="ＭＳ Ｐゴシック" pitchFamily="-112" charset="-128"/>
          <a:cs typeface="ＭＳ Ｐゴシック" pitchFamily="-112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bg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bg1"/>
          </a:solidFill>
          <a:latin typeface="+mn-lt"/>
          <a:ea typeface="ＭＳ Ｐゴシック" pitchFamily="-112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+mn-lt"/>
          <a:ea typeface="ＭＳ Ｐゴシック" pitchFamily="-112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bg1"/>
          </a:solidFill>
          <a:latin typeface="+mn-lt"/>
          <a:ea typeface="ＭＳ Ｐゴシック" pitchFamily="-112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bg1"/>
          </a:solidFill>
          <a:latin typeface="+mn-lt"/>
          <a:ea typeface="ＭＳ Ｐゴシック" pitchFamily="-112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bg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bg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bg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E9E7E-029B-8840-9B1B-D594F286FAB9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C8D51-F7E2-D243-B2EA-4E898EE39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937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55129" y="6356351"/>
            <a:ext cx="891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ADE4DA6A-95A9-C148-8F61-69824A9FBD58}" type="datetime1">
              <a:rPr lang="en-US" smtClean="0"/>
              <a:pPr/>
              <a:t>4/16/19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32817" y="6356351"/>
            <a:ext cx="68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2024AA8B-F1EC-D547-99EC-1807C0CD66CE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739743" y="6356351"/>
            <a:ext cx="0" cy="365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670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48" r:id="rId14"/>
    <p:sldLayoutId id="214748384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b="0" i="0" kern="1200">
          <a:solidFill>
            <a:schemeClr val="bg1">
              <a:lumMod val="50000"/>
            </a:schemeClr>
          </a:solidFill>
          <a:latin typeface="Arial" charset="0"/>
          <a:ea typeface="Arial" charset="0"/>
          <a:cs typeface="Arial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bg1">
              <a:lumMod val="50000"/>
            </a:schemeClr>
          </a:solidFill>
          <a:latin typeface="Arial" charset="0"/>
          <a:ea typeface="Arial" charset="0"/>
          <a:cs typeface="Arial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b="0" i="0" kern="1200">
          <a:solidFill>
            <a:schemeClr val="bg1">
              <a:lumMod val="50000"/>
            </a:schemeClr>
          </a:solidFill>
          <a:latin typeface="Arial" charset="0"/>
          <a:ea typeface="Arial" charset="0"/>
          <a:cs typeface="Arial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b="0" i="0" kern="1200">
          <a:solidFill>
            <a:schemeClr val="bg1">
              <a:lumMod val="50000"/>
            </a:schemeClr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2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acc.utexas.edu/education/institutes" TargetMode="External"/><Relationship Id="rId1" Type="http://schemas.openxmlformats.org/officeDocument/2006/relationships/slideLayout" Target="../slideLayouts/slideLayout2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" TargetMode="External"/><Relationship Id="rId2" Type="http://schemas.openxmlformats.org/officeDocument/2006/relationships/hyperlink" Target="http://www.diveintopython.net/" TargetMode="Externa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://scikit-learn.org/" TargetMode="External"/><Relationship Id="rId5" Type="http://schemas.openxmlformats.org/officeDocument/2006/relationships/hyperlink" Target="http://www.numpy.org/" TargetMode="External"/><Relationship Id="rId4" Type="http://schemas.openxmlformats.org/officeDocument/2006/relationships/hyperlink" Target="https://docs.scipy.org/doc/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://consult.tacc.utexas.edu/" TargetMode="External"/><Relationship Id="rId2" Type="http://schemas.openxmlformats.org/officeDocument/2006/relationships/hyperlink" Target="mailto:agupta@tacc.utexas.edu" TargetMode="External"/><Relationship Id="rId1" Type="http://schemas.openxmlformats.org/officeDocument/2006/relationships/slideLayout" Target="../slideLayouts/slideLayout2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clock.org/" TargetMode="External"/><Relationship Id="rId1" Type="http://schemas.openxmlformats.org/officeDocument/2006/relationships/slideLayout" Target="../slideLayouts/slideLayout2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mailto:username@stampede2.tacc.utexas.edu" TargetMode="Externa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jupyter.org/" TargetMode="Externa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vis.tacc.utexas.edu/" TargetMode="Externa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matplotlib.org/" TargetMode="External"/><Relationship Id="rId1" Type="http://schemas.openxmlformats.org/officeDocument/2006/relationships/slideLayout" Target="../slideLayouts/slideLayout2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://pandas.pydata.org/" TargetMode="External"/><Relationship Id="rId1" Type="http://schemas.openxmlformats.org/officeDocument/2006/relationships/slideLayout" Target="../slideLayouts/slideLayout2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75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8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8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http://scikit-learn.org/" TargetMode="External"/><Relationship Id="rId1" Type="http://schemas.openxmlformats.org/officeDocument/2006/relationships/slideLayout" Target="../slideLayouts/slideLayout2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99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Python for Machine Learning at TACC</a:t>
            </a:r>
            <a:r>
              <a:rPr lang="en-US" dirty="0"/>
              <a:t>	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Amit Gupta</a:t>
            </a:r>
          </a:p>
          <a:p>
            <a:r>
              <a:rPr lang="en-US" dirty="0"/>
              <a:t>Data Mining &amp; Statistics  </a:t>
            </a:r>
          </a:p>
          <a:p>
            <a:r>
              <a:rPr lang="en-US" dirty="0"/>
              <a:t>Texas Advanced Computing Center</a:t>
            </a:r>
          </a:p>
          <a:p>
            <a:r>
              <a:rPr lang="en-US" dirty="0"/>
              <a:t>University of Texas at Austin</a:t>
            </a:r>
          </a:p>
          <a:p>
            <a:r>
              <a:rPr lang="en-US" dirty="0"/>
              <a:t>April 16</a:t>
            </a:r>
            <a:r>
              <a:rPr lang="en-US" baseline="30000" dirty="0"/>
              <a:t>th</a:t>
            </a:r>
            <a:r>
              <a:rPr lang="en-US" dirty="0"/>
              <a:t>, 2019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62385" y="643129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75203" y="613089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168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E0E7D-B987-7240-86B6-13ECBD94E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BB17B-4D35-A641-BA69-9DC79A222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is Python?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Overview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Accessing Python on TACC Machines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Jupyter</a:t>
            </a:r>
            <a:r>
              <a:rPr lang="en-US" dirty="0">
                <a:solidFill>
                  <a:schemeClr val="tx1"/>
                </a:solidFill>
              </a:rPr>
              <a:t> Notebook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Python Language Basics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Python Customization on TACC Systems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Installing Modules/Packages locally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9898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BB7A6-0B1B-1E4C-A941-A18C59461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Linear Regression</a:t>
            </a:r>
            <a:br>
              <a:rPr lang="en-US" dirty="0"/>
            </a:br>
            <a:r>
              <a:rPr lang="en-US" sz="2000" b="0" dirty="0" err="1">
                <a:solidFill>
                  <a:srgbClr val="FF0000"/>
                </a:solidFill>
              </a:rPr>
              <a:t>python_for_ML_training</a:t>
            </a:r>
            <a:r>
              <a:rPr lang="en-US" sz="2000" b="0" dirty="0">
                <a:solidFill>
                  <a:srgbClr val="FF0000"/>
                </a:solidFill>
              </a:rPr>
              <a:t> / supervised / </a:t>
            </a:r>
            <a:r>
              <a:rPr lang="en-US" sz="2000" b="0" dirty="0" err="1">
                <a:solidFill>
                  <a:srgbClr val="FF0000"/>
                </a:solidFill>
              </a:rPr>
              <a:t>supervised.ipynb</a:t>
            </a:r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ECA43D-682A-084D-916A-CE6A39BC59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3621652"/>
            <a:ext cx="8151563" cy="165900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49C828-F234-384C-B4BE-5EED36DE9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150" y="2336130"/>
            <a:ext cx="5219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1880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BB7A6-0B1B-1E4C-A941-A18C59461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  <a:br>
              <a:rPr lang="en-US" dirty="0"/>
            </a:br>
            <a:r>
              <a:rPr lang="en-US" sz="1800" b="0" dirty="0" err="1">
                <a:solidFill>
                  <a:srgbClr val="FF0000"/>
                </a:solidFill>
              </a:rPr>
              <a:t>supervised.ipynb</a:t>
            </a:r>
            <a:endParaRPr lang="en-US" sz="18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789390E-2F0D-E14F-B8F8-2B97B68620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0950" y="2354580"/>
            <a:ext cx="6642100" cy="3119914"/>
          </a:xfrm>
        </p:spPr>
      </p:pic>
    </p:spTree>
    <p:extLst>
      <p:ext uri="{BB962C8B-B14F-4D97-AF65-F5344CB8AC3E}">
        <p14:creationId xmlns:p14="http://schemas.microsoft.com/office/powerpoint/2010/main" val="227357440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BB7A6-0B1B-1E4C-A941-A18C59461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  <a:br>
              <a:rPr lang="en-US" dirty="0"/>
            </a:br>
            <a:r>
              <a:rPr lang="en-US" sz="1800" b="0" dirty="0" err="1">
                <a:solidFill>
                  <a:srgbClr val="FF0000"/>
                </a:solidFill>
              </a:rPr>
              <a:t>supervised.ipynb</a:t>
            </a:r>
            <a:endParaRPr lang="en-US" sz="18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C3CFD7B-3AA3-CD44-8AC6-0F3982711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9610" y="1483360"/>
            <a:ext cx="4711700" cy="32004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927C3B-DB94-3F4D-8F4D-FC0169B9B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610" y="5038090"/>
            <a:ext cx="56134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7229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B8D19-939A-4841-A487-6676E0951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Underlying relationship should be linear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Only one Target variable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many covariates/independent variables  </a:t>
            </a:r>
            <a:r>
              <a:rPr lang="en-US" dirty="0">
                <a:sym typeface="Wingdings" pitchFamily="2" charset="2"/>
              </a:rPr>
              <a:t> O</a:t>
            </a:r>
            <a:r>
              <a:rPr lang="en-US" dirty="0"/>
              <a:t>ne Target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Assumes independent covariates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 suitable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Non Linear relationships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Oversimplification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Higher MSE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Many Targets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Dependency in Covariates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8CB0744-B623-AF49-AADE-B390B246F70E}"/>
              </a:ext>
            </a:extLst>
          </p:cNvPr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Linear Regression</a:t>
            </a:r>
            <a:br>
              <a:rPr lang="en-US"/>
            </a:br>
            <a:r>
              <a:rPr lang="en-US" sz="1800" b="0">
                <a:solidFill>
                  <a:srgbClr val="FF0000"/>
                </a:solidFill>
              </a:rPr>
              <a:t>supervised.ipynb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4265387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000" dirty="0"/>
              <a:t>Support</a:t>
            </a:r>
            <a:r>
              <a:rPr lang="zh-CN" altLang="en-US" sz="4000" dirty="0"/>
              <a:t> </a:t>
            </a:r>
            <a:r>
              <a:rPr lang="en-US" altLang="zh-CN" sz="4000" dirty="0"/>
              <a:t>Vector</a:t>
            </a:r>
            <a:r>
              <a:rPr lang="zh-CN" altLang="en-US" sz="4000" dirty="0"/>
              <a:t> </a:t>
            </a:r>
            <a:r>
              <a:rPr lang="en-US" altLang="zh-CN" sz="4000" dirty="0"/>
              <a:t>Machine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pPr marL="342900" indent="-342900">
              <a:buFont typeface="Arial" charset="0"/>
              <a:buChar char="•"/>
            </a:pPr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a few sets of labeled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sz="2400" dirty="0"/>
              <a:t>supervised</a:t>
            </a:r>
            <a:r>
              <a:rPr lang="zh-CN" altLang="en-US" sz="2400" dirty="0"/>
              <a:t> </a:t>
            </a:r>
            <a:r>
              <a:rPr lang="en-US" altLang="zh-CN" sz="2400" dirty="0"/>
              <a:t>learning</a:t>
            </a:r>
          </a:p>
          <a:p>
            <a:pPr lvl="1"/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Generate an optimal </a:t>
            </a:r>
            <a:r>
              <a:rPr lang="en-US" dirty="0" err="1"/>
              <a:t>hyperplane</a:t>
            </a:r>
            <a:endParaRPr lang="en-US" dirty="0"/>
          </a:p>
          <a:p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Categorizes new examples.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31CDC-F004-414B-902E-03A108F16CEB}" type="datetime1">
              <a:rPr lang="en-US" smtClean="0"/>
              <a:t>4/16/19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93827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>
            <a:noAutofit/>
          </a:bodyPr>
          <a:lstStyle/>
          <a:p>
            <a:pPr algn="ctr"/>
            <a:r>
              <a:rPr lang="en-US" sz="3400" dirty="0"/>
              <a:t>Binary Classification with Linear Separator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114800" cy="4983163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Red and blue dots are representations of objects from two classes in the training data </a:t>
            </a:r>
          </a:p>
          <a:p>
            <a:r>
              <a:rPr lang="en-US" dirty="0"/>
              <a:t>The line is a linear separator for the two classes </a:t>
            </a:r>
          </a:p>
          <a:p>
            <a:r>
              <a:rPr lang="en-US" dirty="0"/>
              <a:t>The closets objects to the hyperplane is the support vectors</a:t>
            </a:r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4706937" y="2400156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4572000" y="5325919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5746750" y="315580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5172075" y="351299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5324475" y="405909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4943475" y="451629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>
            <a:off x="5476875" y="291609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AutoShape 11"/>
          <p:cNvSpPr>
            <a:spLocks noChangeArrowheads="1"/>
          </p:cNvSpPr>
          <p:nvPr/>
        </p:nvSpPr>
        <p:spPr bwMode="auto">
          <a:xfrm>
            <a:off x="4943475" y="383049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AutoShape 12"/>
          <p:cNvSpPr>
            <a:spLocks noChangeArrowheads="1"/>
          </p:cNvSpPr>
          <p:nvPr/>
        </p:nvSpPr>
        <p:spPr bwMode="auto">
          <a:xfrm>
            <a:off x="5095875" y="398289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5857875" y="360189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>
            <a:off x="6759575" y="358919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AutoShape 15"/>
          <p:cNvSpPr>
            <a:spLocks noChangeArrowheads="1"/>
          </p:cNvSpPr>
          <p:nvPr/>
        </p:nvSpPr>
        <p:spPr bwMode="auto">
          <a:xfrm>
            <a:off x="6391275" y="451629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AutoShape 16"/>
          <p:cNvSpPr>
            <a:spLocks noChangeArrowheads="1"/>
          </p:cNvSpPr>
          <p:nvPr/>
        </p:nvSpPr>
        <p:spPr bwMode="auto">
          <a:xfrm>
            <a:off x="7381875" y="451629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6073775" y="503699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AutoShape 18"/>
          <p:cNvSpPr>
            <a:spLocks noChangeArrowheads="1"/>
          </p:cNvSpPr>
          <p:nvPr/>
        </p:nvSpPr>
        <p:spPr bwMode="auto">
          <a:xfrm>
            <a:off x="6696075" y="390669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AutoShape 19"/>
          <p:cNvSpPr>
            <a:spLocks noChangeArrowheads="1"/>
          </p:cNvSpPr>
          <p:nvPr/>
        </p:nvSpPr>
        <p:spPr bwMode="auto">
          <a:xfrm>
            <a:off x="6127750" y="440040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AutoShape 20"/>
          <p:cNvSpPr>
            <a:spLocks noChangeArrowheads="1"/>
          </p:cNvSpPr>
          <p:nvPr/>
        </p:nvSpPr>
        <p:spPr bwMode="auto">
          <a:xfrm>
            <a:off x="6772275" y="474489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AutoShape 21"/>
          <p:cNvSpPr>
            <a:spLocks noChangeArrowheads="1"/>
          </p:cNvSpPr>
          <p:nvPr/>
        </p:nvSpPr>
        <p:spPr bwMode="auto">
          <a:xfrm>
            <a:off x="7458075" y="383049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AutoShape 23"/>
          <p:cNvSpPr>
            <a:spLocks noChangeArrowheads="1"/>
          </p:cNvSpPr>
          <p:nvPr/>
        </p:nvSpPr>
        <p:spPr bwMode="auto">
          <a:xfrm>
            <a:off x="5943600" y="231760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AutoShape 24"/>
          <p:cNvSpPr>
            <a:spLocks noChangeArrowheads="1"/>
          </p:cNvSpPr>
          <p:nvPr/>
        </p:nvSpPr>
        <p:spPr bwMode="auto">
          <a:xfrm>
            <a:off x="6553200" y="239380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AutoShape 25"/>
          <p:cNvSpPr>
            <a:spLocks noChangeArrowheads="1"/>
          </p:cNvSpPr>
          <p:nvPr/>
        </p:nvSpPr>
        <p:spPr bwMode="auto">
          <a:xfrm>
            <a:off x="7620000" y="315580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26"/>
          <p:cNvSpPr>
            <a:spLocks noChangeShapeType="1"/>
          </p:cNvSpPr>
          <p:nvPr/>
        </p:nvSpPr>
        <p:spPr bwMode="auto">
          <a:xfrm flipV="1">
            <a:off x="5172075" y="231760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Oval 38"/>
          <p:cNvSpPr>
            <a:spLocks noChangeArrowheads="1"/>
          </p:cNvSpPr>
          <p:nvPr/>
        </p:nvSpPr>
        <p:spPr bwMode="auto">
          <a:xfrm>
            <a:off x="5783262" y="3536806"/>
            <a:ext cx="228600" cy="219075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Oval 39"/>
          <p:cNvSpPr>
            <a:spLocks noChangeArrowheads="1"/>
          </p:cNvSpPr>
          <p:nvPr/>
        </p:nvSpPr>
        <p:spPr bwMode="auto">
          <a:xfrm>
            <a:off x="6056312" y="4332144"/>
            <a:ext cx="228600" cy="219075"/>
          </a:xfrm>
          <a:prstGeom prst="ellipse">
            <a:avLst/>
          </a:prstGeom>
          <a:noFill/>
          <a:ln w="19050" algn="ctr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Oval 40"/>
          <p:cNvSpPr>
            <a:spLocks noChangeArrowheads="1"/>
          </p:cNvSpPr>
          <p:nvPr/>
        </p:nvSpPr>
        <p:spPr bwMode="auto">
          <a:xfrm>
            <a:off x="6689725" y="3519344"/>
            <a:ext cx="228600" cy="219075"/>
          </a:xfrm>
          <a:prstGeom prst="ellipse">
            <a:avLst/>
          </a:prstGeom>
          <a:noFill/>
          <a:ln w="19050" algn="ctr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Line 43"/>
          <p:cNvSpPr>
            <a:spLocks noChangeShapeType="1"/>
          </p:cNvSpPr>
          <p:nvPr/>
        </p:nvSpPr>
        <p:spPr bwMode="auto">
          <a:xfrm flipV="1">
            <a:off x="5610225" y="2498581"/>
            <a:ext cx="2009775" cy="2693988"/>
          </a:xfrm>
          <a:prstGeom prst="line">
            <a:avLst/>
          </a:prstGeom>
          <a:noFill/>
          <a:ln w="9525" cap="rnd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Line 44"/>
          <p:cNvSpPr>
            <a:spLocks noChangeShapeType="1"/>
          </p:cNvSpPr>
          <p:nvPr/>
        </p:nvSpPr>
        <p:spPr bwMode="auto">
          <a:xfrm flipV="1">
            <a:off x="4962525" y="2136631"/>
            <a:ext cx="2066925" cy="2770188"/>
          </a:xfrm>
          <a:prstGeom prst="line">
            <a:avLst/>
          </a:prstGeom>
          <a:noFill/>
          <a:ln w="9525" cap="rnd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Line 45"/>
          <p:cNvSpPr>
            <a:spLocks noChangeShapeType="1"/>
          </p:cNvSpPr>
          <p:nvPr/>
        </p:nvSpPr>
        <p:spPr bwMode="auto">
          <a:xfrm>
            <a:off x="6977062" y="2203306"/>
            <a:ext cx="552450" cy="419100"/>
          </a:xfrm>
          <a:prstGeom prst="line">
            <a:avLst/>
          </a:prstGeom>
          <a:noFill/>
          <a:ln w="9525">
            <a:solidFill>
              <a:srgbClr val="339966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Text Box 46"/>
          <p:cNvSpPr txBox="1">
            <a:spLocks noChangeArrowheads="1"/>
          </p:cNvSpPr>
          <p:nvPr/>
        </p:nvSpPr>
        <p:spPr bwMode="auto">
          <a:xfrm>
            <a:off x="7137400" y="1984953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l-GR" i="1" dirty="0"/>
              <a:t>ρ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9409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0" grpId="0" animBg="1"/>
      <p:bldP spid="31" grpId="0" animBg="1"/>
      <p:bldP spid="32" grpId="0" animBg="1"/>
      <p:bldP spid="35" grpId="0" animBg="1"/>
      <p:bldP spid="36" grpId="0" animBg="1"/>
      <p:bldP spid="37" grpId="0" animBg="1"/>
      <p:bldP spid="38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>
            <a:noAutofit/>
          </a:bodyPr>
          <a:lstStyle/>
          <a:p>
            <a:pPr algn="ctr"/>
            <a:r>
              <a:rPr lang="en-US" sz="3400" dirty="0"/>
              <a:t>Binary Classification with Linear Separator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114800" cy="4983163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Find a line passing as far as possible fro both points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 optimal separating hyperplane </a:t>
            </a:r>
            <a:r>
              <a:rPr lang="en-US" i="1" dirty="0"/>
              <a:t>maximizes</a:t>
            </a:r>
            <a:r>
              <a:rPr lang="en-US" dirty="0"/>
              <a:t> the margin of the training data.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 line is bad if it passes too close to some points (noise sensitive)</a:t>
            </a:r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4706937" y="2400156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4572000" y="5325919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5746750" y="315580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5172075" y="351299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5324475" y="405909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4943475" y="451629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>
            <a:off x="5476875" y="291609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AutoShape 11"/>
          <p:cNvSpPr>
            <a:spLocks noChangeArrowheads="1"/>
          </p:cNvSpPr>
          <p:nvPr/>
        </p:nvSpPr>
        <p:spPr bwMode="auto">
          <a:xfrm>
            <a:off x="4943475" y="383049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AutoShape 12"/>
          <p:cNvSpPr>
            <a:spLocks noChangeArrowheads="1"/>
          </p:cNvSpPr>
          <p:nvPr/>
        </p:nvSpPr>
        <p:spPr bwMode="auto">
          <a:xfrm>
            <a:off x="5095875" y="398289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5857875" y="3601894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>
            <a:off x="6759575" y="358919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AutoShape 15"/>
          <p:cNvSpPr>
            <a:spLocks noChangeArrowheads="1"/>
          </p:cNvSpPr>
          <p:nvPr/>
        </p:nvSpPr>
        <p:spPr bwMode="auto">
          <a:xfrm>
            <a:off x="6391275" y="451629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AutoShape 16"/>
          <p:cNvSpPr>
            <a:spLocks noChangeArrowheads="1"/>
          </p:cNvSpPr>
          <p:nvPr/>
        </p:nvSpPr>
        <p:spPr bwMode="auto">
          <a:xfrm>
            <a:off x="7381875" y="451629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6073775" y="503699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AutoShape 18"/>
          <p:cNvSpPr>
            <a:spLocks noChangeArrowheads="1"/>
          </p:cNvSpPr>
          <p:nvPr/>
        </p:nvSpPr>
        <p:spPr bwMode="auto">
          <a:xfrm>
            <a:off x="6696075" y="390669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AutoShape 19"/>
          <p:cNvSpPr>
            <a:spLocks noChangeArrowheads="1"/>
          </p:cNvSpPr>
          <p:nvPr/>
        </p:nvSpPr>
        <p:spPr bwMode="auto">
          <a:xfrm>
            <a:off x="6127750" y="440040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AutoShape 20"/>
          <p:cNvSpPr>
            <a:spLocks noChangeArrowheads="1"/>
          </p:cNvSpPr>
          <p:nvPr/>
        </p:nvSpPr>
        <p:spPr bwMode="auto">
          <a:xfrm>
            <a:off x="6772275" y="474489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AutoShape 21"/>
          <p:cNvSpPr>
            <a:spLocks noChangeArrowheads="1"/>
          </p:cNvSpPr>
          <p:nvPr/>
        </p:nvSpPr>
        <p:spPr bwMode="auto">
          <a:xfrm>
            <a:off x="7458075" y="3830494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AutoShape 23"/>
          <p:cNvSpPr>
            <a:spLocks noChangeArrowheads="1"/>
          </p:cNvSpPr>
          <p:nvPr/>
        </p:nvSpPr>
        <p:spPr bwMode="auto">
          <a:xfrm>
            <a:off x="5943600" y="231760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AutoShape 24"/>
          <p:cNvSpPr>
            <a:spLocks noChangeArrowheads="1"/>
          </p:cNvSpPr>
          <p:nvPr/>
        </p:nvSpPr>
        <p:spPr bwMode="auto">
          <a:xfrm>
            <a:off x="6553200" y="2393806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AutoShape 25"/>
          <p:cNvSpPr>
            <a:spLocks noChangeArrowheads="1"/>
          </p:cNvSpPr>
          <p:nvPr/>
        </p:nvSpPr>
        <p:spPr bwMode="auto">
          <a:xfrm>
            <a:off x="7620000" y="3155806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26"/>
          <p:cNvSpPr>
            <a:spLocks noChangeShapeType="1"/>
          </p:cNvSpPr>
          <p:nvPr/>
        </p:nvSpPr>
        <p:spPr bwMode="auto">
          <a:xfrm flipV="1">
            <a:off x="5172075" y="2317606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Oval 38"/>
          <p:cNvSpPr>
            <a:spLocks noChangeArrowheads="1"/>
          </p:cNvSpPr>
          <p:nvPr/>
        </p:nvSpPr>
        <p:spPr bwMode="auto">
          <a:xfrm>
            <a:off x="5783262" y="3536806"/>
            <a:ext cx="228600" cy="219075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Oval 39"/>
          <p:cNvSpPr>
            <a:spLocks noChangeArrowheads="1"/>
          </p:cNvSpPr>
          <p:nvPr/>
        </p:nvSpPr>
        <p:spPr bwMode="auto">
          <a:xfrm>
            <a:off x="6056312" y="4332144"/>
            <a:ext cx="228600" cy="219075"/>
          </a:xfrm>
          <a:prstGeom prst="ellipse">
            <a:avLst/>
          </a:prstGeom>
          <a:noFill/>
          <a:ln w="19050" algn="ctr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Oval 40"/>
          <p:cNvSpPr>
            <a:spLocks noChangeArrowheads="1"/>
          </p:cNvSpPr>
          <p:nvPr/>
        </p:nvSpPr>
        <p:spPr bwMode="auto">
          <a:xfrm>
            <a:off x="6689725" y="3519344"/>
            <a:ext cx="228600" cy="219075"/>
          </a:xfrm>
          <a:prstGeom prst="ellipse">
            <a:avLst/>
          </a:prstGeom>
          <a:noFill/>
          <a:ln w="19050" algn="ctr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Line 43"/>
          <p:cNvSpPr>
            <a:spLocks noChangeShapeType="1"/>
          </p:cNvSpPr>
          <p:nvPr/>
        </p:nvSpPr>
        <p:spPr bwMode="auto">
          <a:xfrm flipV="1">
            <a:off x="5610225" y="2498581"/>
            <a:ext cx="2009775" cy="2693988"/>
          </a:xfrm>
          <a:prstGeom prst="line">
            <a:avLst/>
          </a:prstGeom>
          <a:noFill/>
          <a:ln w="9525" cap="rnd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Line 44"/>
          <p:cNvSpPr>
            <a:spLocks noChangeShapeType="1"/>
          </p:cNvSpPr>
          <p:nvPr/>
        </p:nvSpPr>
        <p:spPr bwMode="auto">
          <a:xfrm flipV="1">
            <a:off x="4962525" y="2136631"/>
            <a:ext cx="2066925" cy="2770188"/>
          </a:xfrm>
          <a:prstGeom prst="line">
            <a:avLst/>
          </a:prstGeom>
          <a:noFill/>
          <a:ln w="9525" cap="rnd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Line 45"/>
          <p:cNvSpPr>
            <a:spLocks noChangeShapeType="1"/>
          </p:cNvSpPr>
          <p:nvPr/>
        </p:nvSpPr>
        <p:spPr bwMode="auto">
          <a:xfrm>
            <a:off x="6977062" y="2203306"/>
            <a:ext cx="552450" cy="419100"/>
          </a:xfrm>
          <a:prstGeom prst="line">
            <a:avLst/>
          </a:prstGeom>
          <a:noFill/>
          <a:ln w="9525">
            <a:solidFill>
              <a:srgbClr val="339966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Text Box 46"/>
          <p:cNvSpPr txBox="1">
            <a:spLocks noChangeArrowheads="1"/>
          </p:cNvSpPr>
          <p:nvPr/>
        </p:nvSpPr>
        <p:spPr bwMode="auto">
          <a:xfrm>
            <a:off x="7137400" y="1984953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l-GR" i="1" dirty="0"/>
              <a:t>ρ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4878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0" grpId="0" animBg="1"/>
      <p:bldP spid="31" grpId="0" animBg="1"/>
      <p:bldP spid="32" grpId="0" animBg="1"/>
      <p:bldP spid="35" grpId="0" animBg="1"/>
      <p:bldP spid="36" grpId="0" animBg="1"/>
      <p:bldP spid="37" grpId="0" animBg="1"/>
      <p:bldP spid="38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9pPr>
          </a:lstStyle>
          <a:p>
            <a:pPr eaLnBrk="1" hangingPunct="1"/>
            <a:fld id="{D84402B1-99AD-4296-AC4D-C56858C4BEB3}" type="slidenum">
              <a:rPr lang="en-US" sz="1200">
                <a:solidFill>
                  <a:srgbClr val="898989"/>
                </a:solidFill>
                <a:latin typeface="Calibri" pitchFamily="34" charset="0"/>
              </a:rPr>
              <a:pPr eaLnBrk="1" hangingPunct="1"/>
              <a:t>107</a:t>
            </a:fld>
            <a:endParaRPr 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574675" y="152400"/>
            <a:ext cx="8416925" cy="1216025"/>
          </a:xfrm>
        </p:spPr>
        <p:txBody>
          <a:bodyPr/>
          <a:lstStyle/>
          <a:p>
            <a:pPr algn="ctr" eaLnBrk="1" hangingPunct="1"/>
            <a:r>
              <a:rPr lang="en-US" sz="3600" dirty="0"/>
              <a:t>Linear Support Vector Machine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5977" y="1382713"/>
            <a:ext cx="7053262" cy="4343400"/>
          </a:xfrm>
          <a:noFill/>
        </p:spPr>
        <p:txBody>
          <a:bodyPr/>
          <a:lstStyle/>
          <a:p>
            <a:pPr marL="469900" indent="-469900" eaLnBrk="1" hangingPunct="1">
              <a:lnSpc>
                <a:spcPct val="90000"/>
              </a:lnSpc>
            </a:pPr>
            <a:endParaRPr lang="en-US" sz="1900" dirty="0"/>
          </a:p>
          <a:p>
            <a:pPr marL="469900" indent="-469900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1900" dirty="0"/>
          </a:p>
          <a:p>
            <a:pPr marL="469900" indent="-469900" eaLnBrk="1" hangingPunct="1">
              <a:lnSpc>
                <a:spcPct val="90000"/>
              </a:lnSpc>
            </a:pPr>
            <a:r>
              <a:rPr lang="en-US" sz="1900" b="1" dirty="0">
                <a:solidFill>
                  <a:srgbClr val="FF0000"/>
                </a:solidFill>
              </a:rPr>
              <a:t>Hyperplane</a:t>
            </a:r>
            <a:r>
              <a:rPr lang="en-US" sz="1900" dirty="0">
                <a:solidFill>
                  <a:srgbClr val="FF0000"/>
                </a:solidFill>
              </a:rPr>
              <a:t> </a:t>
            </a:r>
          </a:p>
          <a:p>
            <a:pPr marL="469900" indent="-46990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900" dirty="0"/>
              <a:t>        </a:t>
            </a:r>
            <a:r>
              <a:rPr lang="en-US" sz="1900" b="1" dirty="0" err="1"/>
              <a:t>w</a:t>
            </a:r>
            <a:r>
              <a:rPr lang="en-US" sz="1900" baseline="30000" dirty="0" err="1"/>
              <a:t>T</a:t>
            </a:r>
            <a:r>
              <a:rPr lang="en-US" sz="1900" dirty="0"/>
              <a:t> </a:t>
            </a:r>
            <a:r>
              <a:rPr lang="en-US" sz="1900" b="1" dirty="0"/>
              <a:t>x</a:t>
            </a:r>
            <a:r>
              <a:rPr lang="en-US" sz="1900" dirty="0"/>
              <a:t> + b = 0</a:t>
            </a:r>
          </a:p>
          <a:p>
            <a:pPr marL="469900" indent="-469900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1900" dirty="0"/>
          </a:p>
          <a:p>
            <a:pPr marL="469900" indent="-469900" eaLnBrk="1" hangingPunct="1">
              <a:lnSpc>
                <a:spcPct val="90000"/>
              </a:lnSpc>
            </a:pPr>
            <a:r>
              <a:rPr lang="en-US" sz="1900" dirty="0"/>
              <a:t>       </a:t>
            </a:r>
            <a:r>
              <a:rPr lang="en-US" sz="1900" dirty="0" err="1"/>
              <a:t>w</a:t>
            </a:r>
            <a:r>
              <a:rPr lang="en-US" sz="1900" baseline="30000" dirty="0" err="1"/>
              <a:t>T</a:t>
            </a:r>
            <a:r>
              <a:rPr lang="en-US" sz="1900" dirty="0"/>
              <a:t>(</a:t>
            </a:r>
            <a:r>
              <a:rPr lang="en-US" sz="1900" dirty="0" err="1"/>
              <a:t>x</a:t>
            </a:r>
            <a:r>
              <a:rPr lang="en-US" sz="1900" baseline="-25000" dirty="0" err="1"/>
              <a:t>a</a:t>
            </a:r>
            <a:r>
              <a:rPr lang="en-US" sz="1900" dirty="0"/>
              <a:t>–</a:t>
            </a:r>
            <a:r>
              <a:rPr lang="en-US" sz="1900" dirty="0" err="1"/>
              <a:t>x</a:t>
            </a:r>
            <a:r>
              <a:rPr lang="en-US" sz="1900" baseline="-25000" dirty="0" err="1"/>
              <a:t>b</a:t>
            </a:r>
            <a:r>
              <a:rPr lang="en-US" sz="1900" dirty="0"/>
              <a:t>) = 2</a:t>
            </a:r>
          </a:p>
          <a:p>
            <a:pPr marL="469900" indent="-46990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900" dirty="0"/>
              <a:t> 	</a:t>
            </a:r>
            <a:r>
              <a:rPr lang="el-GR" sz="1800" b="1" i="1" dirty="0">
                <a:solidFill>
                  <a:srgbClr val="00A000"/>
                </a:solidFill>
                <a:cs typeface="Times New Roman" pitchFamily="18" charset="0"/>
              </a:rPr>
              <a:t>ρ</a:t>
            </a:r>
            <a:r>
              <a:rPr lang="en-US" sz="1900" dirty="0"/>
              <a:t> = ||</a:t>
            </a:r>
            <a:r>
              <a:rPr lang="en-US" sz="1900" dirty="0" err="1"/>
              <a:t>x</a:t>
            </a:r>
            <a:r>
              <a:rPr lang="en-US" sz="1900" baseline="-25000" dirty="0" err="1"/>
              <a:t>a</a:t>
            </a:r>
            <a:r>
              <a:rPr lang="en-US" sz="1900" dirty="0"/>
              <a:t>–</a:t>
            </a:r>
            <a:r>
              <a:rPr lang="en-US" sz="1900" dirty="0" err="1"/>
              <a:t>x</a:t>
            </a:r>
            <a:r>
              <a:rPr lang="en-US" sz="1900" baseline="-25000" dirty="0" err="1"/>
              <a:t>b</a:t>
            </a:r>
            <a:r>
              <a:rPr lang="en-US" sz="1900" dirty="0"/>
              <a:t>||</a:t>
            </a:r>
            <a:r>
              <a:rPr lang="en-US" sz="1900" baseline="-25000" dirty="0"/>
              <a:t>2</a:t>
            </a:r>
            <a:r>
              <a:rPr lang="en-US" sz="1900" dirty="0"/>
              <a:t> = </a:t>
            </a:r>
            <a:r>
              <a:rPr lang="en-US" sz="1900" b="1" dirty="0">
                <a:solidFill>
                  <a:schemeClr val="hlink"/>
                </a:solidFill>
              </a:rPr>
              <a:t>2/||w||</a:t>
            </a:r>
            <a:r>
              <a:rPr lang="en-US" sz="1900" b="1" baseline="-25000" dirty="0">
                <a:solidFill>
                  <a:schemeClr val="hlink"/>
                </a:solidFill>
              </a:rPr>
              <a:t>2</a:t>
            </a:r>
          </a:p>
          <a:p>
            <a:pPr marL="469900" indent="-469900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1900" b="1" baseline="-25000" dirty="0">
              <a:solidFill>
                <a:schemeClr val="hlink"/>
              </a:solidFill>
            </a:endParaRPr>
          </a:p>
          <a:p>
            <a:pPr marL="469900" indent="-469900"/>
            <a:r>
              <a:rPr lang="en-US" b="1" dirty="0"/>
              <a:t>Maximize the margin </a:t>
            </a:r>
            <a:r>
              <a:rPr lang="el-GR" b="1" i="1" dirty="0">
                <a:cs typeface="Times New Roman" pitchFamily="18" charset="0"/>
              </a:rPr>
              <a:t>ρ</a:t>
            </a:r>
            <a:r>
              <a:rPr lang="en-US" b="1" i="1" dirty="0">
                <a:cs typeface="Times New Roman" pitchFamily="18" charset="0"/>
              </a:rPr>
              <a:t>,</a:t>
            </a:r>
          </a:p>
          <a:p>
            <a:pPr marL="469900" indent="-469900"/>
            <a:r>
              <a:rPr lang="en-US" b="1" i="1" dirty="0">
                <a:cs typeface="Times New Roman" pitchFamily="18" charset="0"/>
              </a:rPr>
              <a:t>Minimize </a:t>
            </a:r>
            <a:r>
              <a:rPr lang="en-US" b="1" dirty="0"/>
              <a:t>||w||</a:t>
            </a:r>
          </a:p>
          <a:p>
            <a:pPr marL="469900" indent="-469900"/>
            <a:endParaRPr lang="en-US" b="1" dirty="0"/>
          </a:p>
          <a:p>
            <a:pPr marL="469900" indent="-469900"/>
            <a:endParaRPr lang="en-US" b="1" baseline="-25000" dirty="0"/>
          </a:p>
        </p:txBody>
      </p:sp>
      <p:sp>
        <p:nvSpPr>
          <p:cNvPr id="31748" name="Oval 4"/>
          <p:cNvSpPr>
            <a:spLocks noChangeArrowheads="1"/>
          </p:cNvSpPr>
          <p:nvPr/>
        </p:nvSpPr>
        <p:spPr bwMode="auto">
          <a:xfrm>
            <a:off x="5181600" y="2514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49" name="Oval 5"/>
          <p:cNvSpPr>
            <a:spLocks noChangeArrowheads="1"/>
          </p:cNvSpPr>
          <p:nvPr/>
        </p:nvSpPr>
        <p:spPr bwMode="auto">
          <a:xfrm>
            <a:off x="5029200" y="35052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0" name="Oval 6"/>
          <p:cNvSpPr>
            <a:spLocks noChangeArrowheads="1"/>
          </p:cNvSpPr>
          <p:nvPr/>
        </p:nvSpPr>
        <p:spPr bwMode="auto">
          <a:xfrm>
            <a:off x="5410200" y="3200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1" name="Oval 7"/>
          <p:cNvSpPr>
            <a:spLocks noChangeArrowheads="1"/>
          </p:cNvSpPr>
          <p:nvPr/>
        </p:nvSpPr>
        <p:spPr bwMode="auto">
          <a:xfrm>
            <a:off x="5029200" y="37338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2" name="Oval 8"/>
          <p:cNvSpPr>
            <a:spLocks noChangeArrowheads="1"/>
          </p:cNvSpPr>
          <p:nvPr/>
        </p:nvSpPr>
        <p:spPr bwMode="auto">
          <a:xfrm>
            <a:off x="5334000" y="38862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3" name="Oval 9"/>
          <p:cNvSpPr>
            <a:spLocks noChangeArrowheads="1"/>
          </p:cNvSpPr>
          <p:nvPr/>
        </p:nvSpPr>
        <p:spPr bwMode="auto">
          <a:xfrm>
            <a:off x="5638800" y="37338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4" name="Oval 10"/>
          <p:cNvSpPr>
            <a:spLocks noChangeArrowheads="1"/>
          </p:cNvSpPr>
          <p:nvPr/>
        </p:nvSpPr>
        <p:spPr bwMode="auto">
          <a:xfrm>
            <a:off x="5943600" y="3962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5" name="Oval 11"/>
          <p:cNvSpPr>
            <a:spLocks noChangeArrowheads="1"/>
          </p:cNvSpPr>
          <p:nvPr/>
        </p:nvSpPr>
        <p:spPr bwMode="auto">
          <a:xfrm>
            <a:off x="6705600" y="23622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6" name="Oval 12"/>
          <p:cNvSpPr>
            <a:spLocks noChangeArrowheads="1"/>
          </p:cNvSpPr>
          <p:nvPr/>
        </p:nvSpPr>
        <p:spPr bwMode="auto">
          <a:xfrm>
            <a:off x="7315200" y="25146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7" name="Oval 13"/>
          <p:cNvSpPr>
            <a:spLocks noChangeArrowheads="1"/>
          </p:cNvSpPr>
          <p:nvPr/>
        </p:nvSpPr>
        <p:spPr bwMode="auto">
          <a:xfrm>
            <a:off x="7620000" y="29718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8" name="Oval 14"/>
          <p:cNvSpPr>
            <a:spLocks noChangeArrowheads="1"/>
          </p:cNvSpPr>
          <p:nvPr/>
        </p:nvSpPr>
        <p:spPr bwMode="auto">
          <a:xfrm>
            <a:off x="6553200" y="28194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9" name="Oval 15"/>
          <p:cNvSpPr>
            <a:spLocks noChangeArrowheads="1"/>
          </p:cNvSpPr>
          <p:nvPr/>
        </p:nvSpPr>
        <p:spPr bwMode="auto">
          <a:xfrm>
            <a:off x="7924800" y="32766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60" name="Oval 16"/>
          <p:cNvSpPr>
            <a:spLocks noChangeArrowheads="1"/>
          </p:cNvSpPr>
          <p:nvPr/>
        </p:nvSpPr>
        <p:spPr bwMode="auto">
          <a:xfrm>
            <a:off x="8153400" y="34290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61" name="Oval 17"/>
          <p:cNvSpPr>
            <a:spLocks noChangeArrowheads="1"/>
          </p:cNvSpPr>
          <p:nvPr/>
        </p:nvSpPr>
        <p:spPr bwMode="auto">
          <a:xfrm>
            <a:off x="7696200" y="36576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62" name="Oval 18"/>
          <p:cNvSpPr>
            <a:spLocks noChangeArrowheads="1"/>
          </p:cNvSpPr>
          <p:nvPr/>
        </p:nvSpPr>
        <p:spPr bwMode="auto">
          <a:xfrm>
            <a:off x="8305800" y="34290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63" name="Oval 19"/>
          <p:cNvSpPr>
            <a:spLocks noChangeArrowheads="1"/>
          </p:cNvSpPr>
          <p:nvPr/>
        </p:nvSpPr>
        <p:spPr bwMode="auto">
          <a:xfrm>
            <a:off x="8382000" y="40386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64" name="Oval 20"/>
          <p:cNvSpPr>
            <a:spLocks noChangeArrowheads="1"/>
          </p:cNvSpPr>
          <p:nvPr/>
        </p:nvSpPr>
        <p:spPr bwMode="auto">
          <a:xfrm>
            <a:off x="7620000" y="41910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65" name="Oval 21"/>
          <p:cNvSpPr>
            <a:spLocks noChangeArrowheads="1"/>
          </p:cNvSpPr>
          <p:nvPr/>
        </p:nvSpPr>
        <p:spPr bwMode="auto">
          <a:xfrm>
            <a:off x="5334000" y="3657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66" name="Oval 22"/>
          <p:cNvSpPr>
            <a:spLocks noChangeArrowheads="1"/>
          </p:cNvSpPr>
          <p:nvPr/>
        </p:nvSpPr>
        <p:spPr bwMode="auto">
          <a:xfrm>
            <a:off x="5029200" y="29718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67" name="Oval 23"/>
          <p:cNvSpPr>
            <a:spLocks noChangeArrowheads="1"/>
          </p:cNvSpPr>
          <p:nvPr/>
        </p:nvSpPr>
        <p:spPr bwMode="auto">
          <a:xfrm>
            <a:off x="5943600" y="31242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68" name="Oval 24"/>
          <p:cNvSpPr>
            <a:spLocks noChangeArrowheads="1"/>
          </p:cNvSpPr>
          <p:nvPr/>
        </p:nvSpPr>
        <p:spPr bwMode="auto">
          <a:xfrm>
            <a:off x="6629400" y="4038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69" name="Oval 25"/>
          <p:cNvSpPr>
            <a:spLocks noChangeArrowheads="1"/>
          </p:cNvSpPr>
          <p:nvPr/>
        </p:nvSpPr>
        <p:spPr bwMode="auto">
          <a:xfrm>
            <a:off x="5715000" y="35052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70" name="Oval 26"/>
          <p:cNvSpPr>
            <a:spLocks noChangeArrowheads="1"/>
          </p:cNvSpPr>
          <p:nvPr/>
        </p:nvSpPr>
        <p:spPr bwMode="auto">
          <a:xfrm>
            <a:off x="5638800" y="41148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71" name="Oval 27"/>
          <p:cNvSpPr>
            <a:spLocks noChangeArrowheads="1"/>
          </p:cNvSpPr>
          <p:nvPr/>
        </p:nvSpPr>
        <p:spPr bwMode="auto">
          <a:xfrm>
            <a:off x="7315200" y="32004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72" name="Oval 28"/>
          <p:cNvSpPr>
            <a:spLocks noChangeArrowheads="1"/>
          </p:cNvSpPr>
          <p:nvPr/>
        </p:nvSpPr>
        <p:spPr bwMode="auto">
          <a:xfrm>
            <a:off x="7772400" y="30480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73" name="Oval 29"/>
          <p:cNvSpPr>
            <a:spLocks noChangeArrowheads="1"/>
          </p:cNvSpPr>
          <p:nvPr/>
        </p:nvSpPr>
        <p:spPr bwMode="auto">
          <a:xfrm>
            <a:off x="7543800" y="34290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74" name="Oval 30"/>
          <p:cNvSpPr>
            <a:spLocks noChangeArrowheads="1"/>
          </p:cNvSpPr>
          <p:nvPr/>
        </p:nvSpPr>
        <p:spPr bwMode="auto">
          <a:xfrm>
            <a:off x="8077200" y="33528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75" name="Oval 31"/>
          <p:cNvSpPr>
            <a:spLocks noChangeArrowheads="1"/>
          </p:cNvSpPr>
          <p:nvPr/>
        </p:nvSpPr>
        <p:spPr bwMode="auto">
          <a:xfrm>
            <a:off x="8229600" y="35052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1808" name="Line 32"/>
          <p:cNvSpPr>
            <a:spLocks noChangeShapeType="1"/>
          </p:cNvSpPr>
          <p:nvPr/>
        </p:nvSpPr>
        <p:spPr bwMode="auto">
          <a:xfrm rot="921216">
            <a:off x="5200650" y="2413000"/>
            <a:ext cx="2820988" cy="20208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1809" name="Line 33"/>
          <p:cNvSpPr>
            <a:spLocks noChangeShapeType="1"/>
          </p:cNvSpPr>
          <p:nvPr/>
        </p:nvSpPr>
        <p:spPr bwMode="auto">
          <a:xfrm rot="921216">
            <a:off x="4953000" y="2590800"/>
            <a:ext cx="2725738" cy="1992313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1810" name="Line 34"/>
          <p:cNvSpPr>
            <a:spLocks noChangeShapeType="1"/>
          </p:cNvSpPr>
          <p:nvPr/>
        </p:nvSpPr>
        <p:spPr bwMode="auto">
          <a:xfrm rot="921216">
            <a:off x="5562600" y="2286000"/>
            <a:ext cx="2725738" cy="1992313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1811" name="Text Box 35"/>
          <p:cNvSpPr txBox="1">
            <a:spLocks noChangeArrowheads="1"/>
          </p:cNvSpPr>
          <p:nvPr/>
        </p:nvSpPr>
        <p:spPr bwMode="auto">
          <a:xfrm>
            <a:off x="7086600" y="5334000"/>
            <a:ext cx="17748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1800" b="1" dirty="0" err="1">
                <a:solidFill>
                  <a:srgbClr val="FF0000"/>
                </a:solidFill>
                <a:latin typeface="Verdana" pitchFamily="34" charset="0"/>
                <a:cs typeface="Arial" pitchFamily="34" charset="0"/>
              </a:rPr>
              <a:t>w</a:t>
            </a:r>
            <a:r>
              <a:rPr lang="en-US" sz="1800" b="1" baseline="30000" dirty="0" err="1">
                <a:solidFill>
                  <a:srgbClr val="FF0000"/>
                </a:solidFill>
                <a:latin typeface="Verdana" pitchFamily="34" charset="0"/>
                <a:cs typeface="Arial" pitchFamily="34" charset="0"/>
              </a:rPr>
              <a:t>T</a:t>
            </a:r>
            <a:r>
              <a:rPr lang="en-US" sz="1800" b="1" dirty="0">
                <a:solidFill>
                  <a:srgbClr val="FF0000"/>
                </a:solidFill>
                <a:latin typeface="Verdana" pitchFamily="34" charset="0"/>
                <a:cs typeface="Arial" pitchFamily="34" charset="0"/>
              </a:rPr>
              <a:t> x + b = 0</a:t>
            </a:r>
          </a:p>
        </p:txBody>
      </p:sp>
      <p:sp>
        <p:nvSpPr>
          <p:cNvPr id="971812" name="Line 36"/>
          <p:cNvSpPr>
            <a:spLocks noChangeShapeType="1"/>
          </p:cNvSpPr>
          <p:nvPr/>
        </p:nvSpPr>
        <p:spPr bwMode="auto">
          <a:xfrm flipH="1">
            <a:off x="6629400" y="2133600"/>
            <a:ext cx="9906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1813" name="Text Box 37"/>
          <p:cNvSpPr txBox="1">
            <a:spLocks noChangeArrowheads="1"/>
          </p:cNvSpPr>
          <p:nvPr/>
        </p:nvSpPr>
        <p:spPr bwMode="auto">
          <a:xfrm>
            <a:off x="6842125" y="1784350"/>
            <a:ext cx="17986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1800" b="1" dirty="0" err="1">
                <a:solidFill>
                  <a:schemeClr val="accent2"/>
                </a:solidFill>
                <a:latin typeface="Verdana" pitchFamily="34" charset="0"/>
                <a:cs typeface="Arial" pitchFamily="34" charset="0"/>
              </a:rPr>
              <a:t>w</a:t>
            </a:r>
            <a:r>
              <a:rPr lang="en-US" sz="1800" b="1" baseline="30000" dirty="0" err="1">
                <a:solidFill>
                  <a:schemeClr val="accent2"/>
                </a:solidFill>
                <a:latin typeface="Verdana" pitchFamily="34" charset="0"/>
                <a:cs typeface="Arial" pitchFamily="34" charset="0"/>
              </a:rPr>
              <a:t>T</a:t>
            </a:r>
            <a:r>
              <a:rPr lang="en-US" sz="1800" b="1" dirty="0" err="1">
                <a:solidFill>
                  <a:schemeClr val="accent2"/>
                </a:solidFill>
                <a:latin typeface="Verdana" pitchFamily="34" charset="0"/>
                <a:cs typeface="Arial" pitchFamily="34" charset="0"/>
              </a:rPr>
              <a:t>x</a:t>
            </a:r>
            <a:r>
              <a:rPr lang="en-US" sz="1800" b="1" baseline="-25000" dirty="0" err="1">
                <a:solidFill>
                  <a:schemeClr val="accent2"/>
                </a:solidFill>
                <a:latin typeface="Verdana" pitchFamily="34" charset="0"/>
                <a:cs typeface="Arial" pitchFamily="34" charset="0"/>
              </a:rPr>
              <a:t>a</a:t>
            </a:r>
            <a:r>
              <a:rPr lang="en-US" sz="1800" b="1" dirty="0">
                <a:solidFill>
                  <a:schemeClr val="accent2"/>
                </a:solidFill>
                <a:latin typeface="Verdana" pitchFamily="34" charset="0"/>
                <a:cs typeface="Arial" pitchFamily="34" charset="0"/>
              </a:rPr>
              <a:t> + b = 1</a:t>
            </a:r>
          </a:p>
        </p:txBody>
      </p:sp>
      <p:sp>
        <p:nvSpPr>
          <p:cNvPr id="971814" name="Text Box 38"/>
          <p:cNvSpPr txBox="1">
            <a:spLocks noChangeArrowheads="1"/>
          </p:cNvSpPr>
          <p:nvPr/>
        </p:nvSpPr>
        <p:spPr bwMode="auto">
          <a:xfrm>
            <a:off x="3276600" y="2452688"/>
            <a:ext cx="19129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1800" b="1" dirty="0" err="1">
                <a:solidFill>
                  <a:schemeClr val="accent2"/>
                </a:solidFill>
                <a:latin typeface="Verdana" pitchFamily="34" charset="0"/>
                <a:cs typeface="Arial" pitchFamily="34" charset="0"/>
              </a:rPr>
              <a:t>w</a:t>
            </a:r>
            <a:r>
              <a:rPr lang="en-US" sz="1800" b="1" baseline="30000" dirty="0" err="1">
                <a:solidFill>
                  <a:schemeClr val="accent2"/>
                </a:solidFill>
                <a:latin typeface="Verdana" pitchFamily="34" charset="0"/>
                <a:cs typeface="Arial" pitchFamily="34" charset="0"/>
              </a:rPr>
              <a:t>T</a:t>
            </a:r>
            <a:r>
              <a:rPr lang="en-US" sz="1800" b="1" dirty="0" err="1">
                <a:solidFill>
                  <a:schemeClr val="accent2"/>
                </a:solidFill>
                <a:latin typeface="Verdana" pitchFamily="34" charset="0"/>
                <a:cs typeface="Arial" pitchFamily="34" charset="0"/>
              </a:rPr>
              <a:t>x</a:t>
            </a:r>
            <a:r>
              <a:rPr lang="en-US" sz="1800" b="1" baseline="-25000" dirty="0" err="1">
                <a:solidFill>
                  <a:schemeClr val="accent2"/>
                </a:solidFill>
                <a:latin typeface="Verdana" pitchFamily="34" charset="0"/>
                <a:cs typeface="Arial" pitchFamily="34" charset="0"/>
              </a:rPr>
              <a:t>b</a:t>
            </a:r>
            <a:r>
              <a:rPr lang="en-US" sz="1800" b="1" dirty="0">
                <a:solidFill>
                  <a:schemeClr val="accent2"/>
                </a:solidFill>
                <a:latin typeface="Verdana" pitchFamily="34" charset="0"/>
                <a:cs typeface="Arial" pitchFamily="34" charset="0"/>
              </a:rPr>
              <a:t> + b = -1</a:t>
            </a:r>
          </a:p>
        </p:txBody>
      </p:sp>
      <p:sp>
        <p:nvSpPr>
          <p:cNvPr id="971815" name="Line 39"/>
          <p:cNvSpPr>
            <a:spLocks noChangeShapeType="1"/>
          </p:cNvSpPr>
          <p:nvPr/>
        </p:nvSpPr>
        <p:spPr bwMode="auto">
          <a:xfrm>
            <a:off x="4648200" y="2743200"/>
            <a:ext cx="1219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1816" name="Line 40"/>
          <p:cNvSpPr>
            <a:spLocks noChangeShapeType="1"/>
          </p:cNvSpPr>
          <p:nvPr/>
        </p:nvSpPr>
        <p:spPr bwMode="auto">
          <a:xfrm flipV="1">
            <a:off x="5410200" y="2014538"/>
            <a:ext cx="457200" cy="423862"/>
          </a:xfrm>
          <a:prstGeom prst="line">
            <a:avLst/>
          </a:prstGeom>
          <a:noFill/>
          <a:ln w="60325">
            <a:solidFill>
              <a:srgbClr val="FF66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1817" name="Text Box 41"/>
          <p:cNvSpPr txBox="1">
            <a:spLocks noChangeArrowheads="1"/>
          </p:cNvSpPr>
          <p:nvPr/>
        </p:nvSpPr>
        <p:spPr bwMode="auto">
          <a:xfrm>
            <a:off x="5089525" y="1835150"/>
            <a:ext cx="368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l-GR" b="1" i="1">
                <a:solidFill>
                  <a:srgbClr val="00A000"/>
                </a:solidFill>
              </a:rPr>
              <a:t>ρ</a:t>
            </a:r>
            <a:endParaRPr lang="en-US" b="1" i="1">
              <a:solidFill>
                <a:srgbClr val="00A000"/>
              </a:solidFill>
            </a:endParaRPr>
          </a:p>
        </p:txBody>
      </p:sp>
      <p:cxnSp>
        <p:nvCxnSpPr>
          <p:cNvPr id="31786" name="Straight Arrow Connector 43"/>
          <p:cNvCxnSpPr>
            <a:cxnSpLocks noChangeShapeType="1"/>
            <a:stCxn id="971811" idx="0"/>
          </p:cNvCxnSpPr>
          <p:nvPr/>
        </p:nvCxnSpPr>
        <p:spPr bwMode="auto">
          <a:xfrm rot="16200000" flipV="1">
            <a:off x="7568407" y="4928393"/>
            <a:ext cx="533400" cy="277813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1787" name="TextBox 4"/>
          <p:cNvSpPr txBox="1">
            <a:spLocks noChangeArrowheads="1"/>
          </p:cNvSpPr>
          <p:nvPr/>
        </p:nvSpPr>
        <p:spPr bwMode="auto">
          <a:xfrm>
            <a:off x="7620000" y="-33338"/>
            <a:ext cx="10985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 15.1</a:t>
            </a:r>
          </a:p>
        </p:txBody>
      </p:sp>
    </p:spTree>
    <p:extLst>
      <p:ext uri="{BB962C8B-B14F-4D97-AF65-F5344CB8AC3E}">
        <p14:creationId xmlns:p14="http://schemas.microsoft.com/office/powerpoint/2010/main" val="291726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71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971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971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971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971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97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971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971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971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971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1808" grpId="0" animBg="1"/>
      <p:bldP spid="971809" grpId="0" animBg="1"/>
      <p:bldP spid="971810" grpId="0" animBg="1"/>
      <p:bldP spid="971811" grpId="0"/>
      <p:bldP spid="971812" grpId="0" animBg="1"/>
      <p:bldP spid="971813" grpId="0"/>
      <p:bldP spid="971814" grpId="0"/>
      <p:bldP spid="971815" grpId="0" animBg="1"/>
      <p:bldP spid="971816" grpId="0" animBg="1"/>
      <p:bldP spid="971817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7CAB3-76E0-8D48-9197-0A77F7BC7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34794-9B2F-9840-87E5-3CA3A47E8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Wisconsin Breast Cancer Dataset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Available within </a:t>
            </a:r>
            <a:r>
              <a:rPr lang="en-US" dirty="0" err="1"/>
              <a:t>sklearn.datasets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569 Samples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30 Features: From cancer diagnostic imaging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Area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Mean Radius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Perimeter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….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12532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86EA77-E13F-2845-B638-E4D3D481E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01" y="633046"/>
            <a:ext cx="8765299" cy="513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70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Easy to learn &amp; use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Ubiquitous, Great for quick prototyping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Supports various programming styles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Procedural, OO, Functional 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Dynamically typed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 variable can be assigned to any data type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Strongly typed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Once assigned, it remains as that type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Documentation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https://</a:t>
            </a:r>
            <a:r>
              <a:rPr lang="en-US" dirty="0" err="1">
                <a:solidFill>
                  <a:srgbClr val="FF0000"/>
                </a:solidFill>
              </a:rPr>
              <a:t>docs.python.org</a:t>
            </a:r>
            <a:endParaRPr lang="en-US" dirty="0">
              <a:solidFill>
                <a:srgbClr val="FF0000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50820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F2E9D-F600-CE4A-A056-F22BD419A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2EAF3D-F9E1-214F-8C34-E2E4189C1D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noFill/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 Math" panose="02040503050406030204" pitchFamily="18" charset="0"/>
                  </a:rPr>
                  <a:t>Bayes Rule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𝐶𝑜𝑛𝑠𝑡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2EAF3D-F9E1-214F-8C34-E2E4189C1D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42580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F2E9D-F600-CE4A-A056-F22BD419A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2EAF3D-F9E1-214F-8C34-E2E4189C1D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 Math" panose="02040503050406030204" pitchFamily="18" charset="0"/>
                  </a:rPr>
                  <a:t>Assuming all features are independent (“ Naïve ”)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	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∏</m:t>
                      </m:r>
                      <m:r>
                        <a:rPr lang="en-US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  <a:p>
                <a:r>
                  <a:rPr lang="en-US" dirty="0">
                    <a:solidFill>
                      <a:schemeClr val="accent6"/>
                    </a:solidFill>
                  </a:rPr>
                  <a:t>				</a:t>
                </a:r>
                <a:r>
                  <a:rPr lang="en-US" sz="1200" dirty="0">
                    <a:solidFill>
                      <a:srgbClr val="FF0000"/>
                    </a:solidFill>
                  </a:rPr>
                  <a:t>From Data</a:t>
                </a:r>
                <a:r>
                  <a:rPr lang="en-US" sz="1200" dirty="0">
                    <a:solidFill>
                      <a:schemeClr val="accent6"/>
                    </a:solidFill>
                  </a:rPr>
                  <a:t>	           From Feature Distribution</a:t>
                </a:r>
                <a:endParaRPr lang="en-US" dirty="0">
                  <a:solidFill>
                    <a:schemeClr val="accent6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Therefore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𝑎𝑟𝑔𝑚𝑎𝑥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∗ (∏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2EAF3D-F9E1-214F-8C34-E2E4189C1D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55900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BDEDA-8387-E740-B502-15F76EB30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Classification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47F276-0E62-C746-AC06-E718B8851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690689"/>
            <a:ext cx="7886700" cy="26413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D22B3D-FA54-9042-8532-3F8DECECF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66" y="4830684"/>
            <a:ext cx="8273667" cy="95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9641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C71D-2CD3-5749-8CE2-7A7CD175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Classification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4EE494-46A5-E54B-B6FC-AA1DC81B2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0632" y="1448058"/>
            <a:ext cx="4508500" cy="12065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4DD850-2F74-A843-9CDB-6D65FADF0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50" y="2654558"/>
            <a:ext cx="71501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1871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F2E9D-F600-CE4A-A056-F22BD419A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EAF3D-F9E1-214F-8C34-E2E4189C1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Assumes independent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Simplifies calculation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Fast computation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Even in higher dimensions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Works well in most cases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Assumptions on the distribution of feature vectors can be changed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For text data, Multinomial distribution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Most of the time, Normal (Gaussian) distribution</a:t>
            </a:r>
          </a:p>
        </p:txBody>
      </p:sp>
    </p:spTree>
    <p:extLst>
      <p:ext uri="{BB962C8B-B14F-4D97-AF65-F5344CB8AC3E}">
        <p14:creationId xmlns:p14="http://schemas.microsoft.com/office/powerpoint/2010/main" val="191594918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A1C1A-AC05-184B-A726-769646826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TACC Training Offerings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4A4D6-F16D-E94B-ABA2-95F75ACBF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TACC Institute Series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https://www.tacc.utexas.edu/education/institutes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Data Analysis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Visualization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HPC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Sys Admin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Life Sciences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 Institute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Deep Learning (Caffe, </a:t>
            </a:r>
            <a:r>
              <a:rPr lang="en-US" dirty="0" err="1"/>
              <a:t>Tensorflow</a:t>
            </a:r>
            <a:r>
              <a:rPr lang="en-US" dirty="0"/>
              <a:t>, </a:t>
            </a:r>
            <a:r>
              <a:rPr lang="en-US" dirty="0" err="1"/>
              <a:t>MXNet</a:t>
            </a:r>
            <a:r>
              <a:rPr lang="en-US" dirty="0"/>
              <a:t>, </a:t>
            </a:r>
            <a:r>
              <a:rPr lang="en-US" dirty="0" err="1"/>
              <a:t>Horovod</a:t>
            </a:r>
            <a:r>
              <a:rPr lang="en-US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Machine Learning Methods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Hadoop &amp; Spark (Scala)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Data Analytics with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Python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6956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Dive Into Python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  <a:hlinkClick r:id="rId2"/>
              </a:rPr>
              <a:t>http://www.diveintopython.net/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800100" lvl="1" indent="-342900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Official Python Documentation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  <a:hlinkClick r:id="rId3"/>
              </a:rPr>
              <a:t>https://docs.python.org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 err="1"/>
              <a:t>Numpy</a:t>
            </a:r>
            <a:r>
              <a:rPr lang="en-US" dirty="0"/>
              <a:t> &amp; </a:t>
            </a:r>
            <a:r>
              <a:rPr lang="en-US" dirty="0" err="1"/>
              <a:t>SciPy</a:t>
            </a:r>
            <a:endParaRPr lang="en-US" dirty="0"/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  <a:hlinkClick r:id="rId4"/>
              </a:rPr>
              <a:t>https://docs.scipy.org/doc/</a:t>
            </a:r>
            <a:endParaRPr lang="en-US" dirty="0">
              <a:solidFill>
                <a:schemeClr val="tx1"/>
              </a:solidFill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  <a:hlinkClick r:id="rId5"/>
              </a:rPr>
              <a:t>www.numpy.org</a:t>
            </a:r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SciKit</a:t>
            </a:r>
            <a:r>
              <a:rPr lang="en-US" dirty="0">
                <a:solidFill>
                  <a:schemeClr val="tx1"/>
                </a:solidFill>
              </a:rPr>
              <a:t>-Learn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  <a:hlinkClick r:id="rId6"/>
              </a:rPr>
              <a:t>http://scikit-learn.org/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Always cross check Documentation and Tool/Library/Framework versions</a:t>
            </a:r>
          </a:p>
          <a:p>
            <a:pPr marL="800100" lvl="1" indent="-342900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524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Thanks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 algn="l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Questions</a:t>
            </a:r>
          </a:p>
          <a:p>
            <a:pPr marL="342900" indent="-342900" algn="l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Contact:  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agupta@tacc.utexas.edu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 algn="l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Issues with Python @ TACC Systems 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Open a ticket a </a:t>
            </a:r>
            <a:r>
              <a:rPr lang="en-US" b="1" dirty="0">
                <a:solidFill>
                  <a:schemeClr val="accent5"/>
                </a:solidFill>
                <a:hlinkClick r:id="rId3"/>
              </a:rPr>
              <a:t>http://consult.tacc.utexas.edu</a:t>
            </a:r>
            <a:endParaRPr lang="en-US" b="1" dirty="0">
              <a:solidFill>
                <a:schemeClr val="accent5"/>
              </a:solidFill>
            </a:endParaRPr>
          </a:p>
          <a:p>
            <a:pPr marL="800100" lvl="1" indent="-342900" algn="l">
              <a:buFont typeface="Arial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Queue : DATA INTENSIVE COMPUTING </a:t>
            </a:r>
          </a:p>
          <a:p>
            <a:pPr marL="800100" lvl="1" indent="-342900" algn="l">
              <a:buFont typeface="Arial" charset="0"/>
              <a:buChar char="•"/>
            </a:pP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FDE47-1287-C042-B459-9DCD4E96FE5C}" type="datetime1">
              <a:rPr lang="en-US" smtClean="0"/>
              <a:t>4/16/19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27948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Kmeans</a:t>
            </a:r>
            <a:r>
              <a:rPr lang="en-US" dirty="0"/>
              <a:t> Clustering</a:t>
            </a:r>
            <a:br>
              <a:rPr lang="en-US" dirty="0"/>
            </a:br>
            <a:r>
              <a:rPr lang="en-US" sz="2700" dirty="0" err="1">
                <a:solidFill>
                  <a:srgbClr val="FF0000"/>
                </a:solidFill>
              </a:rPr>
              <a:t>sklearn_kmeans_example.ipynb</a:t>
            </a:r>
            <a:endParaRPr lang="en-US" sz="2700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800100" lvl="1" indent="-342900" algn="l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FDE47-1287-C042-B459-9DCD4E96FE5C}" type="datetime1">
              <a:rPr lang="en-US" smtClean="0"/>
              <a:t>4/16/19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118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985" y="2674260"/>
            <a:ext cx="51308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25809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Kmeans</a:t>
            </a:r>
            <a:r>
              <a:rPr lang="en-US" dirty="0"/>
              <a:t> Clustering</a:t>
            </a:r>
            <a:br>
              <a:rPr lang="en-US" dirty="0"/>
            </a:br>
            <a:r>
              <a:rPr lang="en-US" sz="2700" dirty="0" err="1">
                <a:solidFill>
                  <a:srgbClr val="FF0000"/>
                </a:solidFill>
              </a:rPr>
              <a:t>sklearn_kmeans_example.ipynb</a:t>
            </a:r>
            <a:endParaRPr lang="en-US" sz="2700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800100" lvl="1" indent="-342900" algn="l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FDE47-1287-C042-B459-9DCD4E96FE5C}" type="datetime1">
              <a:rPr lang="en-US" smtClean="0"/>
              <a:t>4/16/19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119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85" y="2394945"/>
            <a:ext cx="5295900" cy="3708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00" y="2674260"/>
            <a:ext cx="27686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818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A8C2E-E6CB-974B-9800-8DBA61D61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A52C3-A3A3-F644-BB41-68522C032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Modular Organization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Most of the utility comes from third party modules/libraries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Examples:</a:t>
            </a:r>
            <a:endParaRPr lang="en-US" dirty="0">
              <a:solidFill>
                <a:schemeClr val="tx1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MatplotLib</a:t>
            </a:r>
            <a:r>
              <a:rPr lang="en-US" dirty="0">
                <a:solidFill>
                  <a:schemeClr val="tx1"/>
                </a:solidFill>
              </a:rPr>
              <a:t> – Plotting and Visualization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Scikit</a:t>
            </a:r>
            <a:r>
              <a:rPr lang="en-US" dirty="0">
                <a:solidFill>
                  <a:schemeClr val="tx1"/>
                </a:solidFill>
              </a:rPr>
              <a:t>-Learn – Machine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Error Handing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Try , Except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Machine Learning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Data Cleaning and Preparation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Versions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Python 2.7  - Legacy, More mature Libraries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https://pythonclock.org/</a:t>
            </a:r>
            <a:r>
              <a:rPr lang="en-US" dirty="0"/>
              <a:t> (Retires Jan 1</a:t>
            </a:r>
            <a:r>
              <a:rPr lang="en-US" baseline="30000" dirty="0"/>
              <a:t>st</a:t>
            </a:r>
            <a:r>
              <a:rPr lang="en-US" dirty="0"/>
              <a:t>, 2020)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Python 3     - Future, New Language Features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2073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Kmeans</a:t>
            </a:r>
            <a:r>
              <a:rPr lang="en-US" dirty="0"/>
              <a:t> Clustering</a:t>
            </a:r>
            <a:br>
              <a:rPr lang="en-US" dirty="0"/>
            </a:br>
            <a:r>
              <a:rPr lang="en-US" sz="2700" dirty="0" err="1">
                <a:solidFill>
                  <a:srgbClr val="FF0000"/>
                </a:solidFill>
              </a:rPr>
              <a:t>sklearn_kmeans_example.ipynb</a:t>
            </a:r>
            <a:endParaRPr lang="en-US" sz="2700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800100" lvl="1" indent="-342900" algn="l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FDE47-1287-C042-B459-9DCD4E96FE5C}" type="datetime1">
              <a:rPr lang="en-US" smtClean="0"/>
              <a:t>4/16/19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120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674261"/>
            <a:ext cx="7837382" cy="209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5507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Kmeans</a:t>
            </a:r>
            <a:r>
              <a:rPr lang="en-US" dirty="0"/>
              <a:t> Clustering</a:t>
            </a:r>
            <a:br>
              <a:rPr lang="en-US" dirty="0"/>
            </a:br>
            <a:r>
              <a:rPr lang="en-US" sz="2700" dirty="0" err="1">
                <a:solidFill>
                  <a:srgbClr val="FF0000"/>
                </a:solidFill>
              </a:rPr>
              <a:t>sklearn_kmeans_example.ipynb</a:t>
            </a:r>
            <a:endParaRPr lang="en-US" sz="2700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800100" lvl="1" indent="-342900" algn="l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FDE47-1287-C042-B459-9DCD4E96FE5C}" type="datetime1">
              <a:rPr lang="en-US" smtClean="0"/>
              <a:t>4/16/19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121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96" y="2998016"/>
            <a:ext cx="7570187" cy="119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6335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Kmeans</a:t>
            </a:r>
            <a:r>
              <a:rPr lang="en-US" dirty="0"/>
              <a:t> Clustering</a:t>
            </a:r>
            <a:br>
              <a:rPr lang="en-US" dirty="0"/>
            </a:br>
            <a:r>
              <a:rPr lang="en-US" sz="2700" dirty="0" err="1">
                <a:solidFill>
                  <a:srgbClr val="FF0000"/>
                </a:solidFill>
              </a:rPr>
              <a:t>sklearn_kmeans_example.ipynb</a:t>
            </a:r>
            <a:endParaRPr lang="en-US" sz="2700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800100" lvl="1" indent="-342900" algn="l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FDE47-1287-C042-B459-9DCD4E96FE5C}" type="datetime1">
              <a:rPr lang="en-US" smtClean="0"/>
              <a:t>4/16/19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122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519225"/>
            <a:ext cx="79756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343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Kmeans</a:t>
            </a:r>
            <a:r>
              <a:rPr lang="en-US" dirty="0"/>
              <a:t> Clustering</a:t>
            </a:r>
            <a:br>
              <a:rPr lang="en-US" dirty="0"/>
            </a:br>
            <a:r>
              <a:rPr lang="en-US" sz="2700" dirty="0" err="1">
                <a:solidFill>
                  <a:srgbClr val="FF0000"/>
                </a:solidFill>
              </a:rPr>
              <a:t>sklearn_kmeans_example.ipynb</a:t>
            </a:r>
            <a:endParaRPr lang="en-US" sz="2700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800100" lvl="1" indent="-342900" algn="l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FDE47-1287-C042-B459-9DCD4E96FE5C}" type="datetime1">
              <a:rPr lang="en-US" smtClean="0"/>
              <a:t>4/16/19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123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64" y="2034540"/>
            <a:ext cx="5410835" cy="408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96725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Kmeans</a:t>
            </a:r>
            <a:r>
              <a:rPr lang="en-US" dirty="0"/>
              <a:t> Clustering</a:t>
            </a:r>
            <a:br>
              <a:rPr lang="en-US" dirty="0"/>
            </a:br>
            <a:r>
              <a:rPr lang="en-US" sz="2700" dirty="0" err="1">
                <a:solidFill>
                  <a:srgbClr val="FF0000"/>
                </a:solidFill>
              </a:rPr>
              <a:t>sklearn_kmeans_example.ipynb</a:t>
            </a:r>
            <a:endParaRPr lang="en-US" sz="2700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800100" lvl="1" indent="-342900" algn="l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FDE47-1287-C042-B459-9DCD4E96FE5C}" type="datetime1">
              <a:rPr lang="en-US" smtClean="0"/>
              <a:t>4/16/19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124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271" y="2034540"/>
            <a:ext cx="5415628" cy="417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52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636C8-3A34-3E49-84BF-881A23363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51359-B547-954D-942E-97C9115E0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631446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Command Line (Interactive Prompt)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SSH into Wrangler/TACC Machine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Run ”</a:t>
            </a:r>
            <a:r>
              <a:rPr lang="en-US" dirty="0" err="1">
                <a:solidFill>
                  <a:schemeClr val="tx1"/>
                </a:solidFill>
              </a:rPr>
              <a:t>ssh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username@stampede2.tacc.utexas.edu</a:t>
            </a:r>
            <a:r>
              <a:rPr lang="en-US" dirty="0">
                <a:solidFill>
                  <a:schemeClr val="tx1"/>
                </a:solidFill>
              </a:rPr>
              <a:t> ”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2 factor authentication (TACC Token App)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Load the python module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Run “module spider python/2.7.13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Run “module load intel/17.0.4 python/2.7.13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D2975E-8BFB-6542-8A86-08E7742C2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610" y="4141348"/>
            <a:ext cx="56642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53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9B530-26D3-0B41-BA55-82D5ED0A3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Python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35EA869-D2EC-EA43-B2A0-B3C0EFEB79B4}"/>
              </a:ext>
            </a:extLst>
          </p:cNvPr>
          <p:cNvSpPr txBox="1">
            <a:spLocks/>
          </p:cNvSpPr>
          <p:nvPr/>
        </p:nvSpPr>
        <p:spPr>
          <a:xfrm>
            <a:off x="628650" y="1690689"/>
            <a:ext cx="7772400" cy="3384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/>
              <a:t>Command Line, Python Script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>
                <a:solidFill>
                  <a:schemeClr val="tx1"/>
                </a:solidFill>
              </a:rPr>
              <a:t>Write a script in a text file and run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>
                <a:solidFill>
                  <a:schemeClr val="tx1"/>
                </a:solidFill>
              </a:rPr>
              <a:t>“which python” gives path to interpreter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>
                <a:solidFill>
                  <a:schemeClr val="tx1"/>
                </a:solidFill>
              </a:rPr>
              <a:t>Be sure to give your script execute permissions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 descr="Screen Shot 2016-03-08 at 8.46.45 PM.png">
            <a:extLst>
              <a:ext uri="{FF2B5EF4-FFF2-40B4-BE49-F238E27FC236}">
                <a16:creationId xmlns:a16="http://schemas.microsoft.com/office/drawing/2014/main" id="{990105CB-A51D-6247-97B7-46F1B1F7E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855" y="3201922"/>
            <a:ext cx="3885034" cy="2405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76D24B-BC7F-1143-88CD-B492DF8439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75" y="3226120"/>
            <a:ext cx="3023755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156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337E6-8D2A-A045-975C-D08DD1754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95893-1CA9-F440-8F55-4201E6CA6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hlinkClick r:id="rId2"/>
              </a:rPr>
              <a:t>http://jupyter.org/</a:t>
            </a:r>
            <a:endParaRPr lang="en-US" dirty="0">
              <a:solidFill>
                <a:schemeClr val="tx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Fork off the </a:t>
            </a:r>
            <a:r>
              <a:rPr lang="en-US" dirty="0" err="1">
                <a:solidFill>
                  <a:schemeClr val="tx1"/>
                </a:solidFill>
              </a:rPr>
              <a:t>IPython</a:t>
            </a:r>
            <a:endParaRPr lang="en-US" dirty="0">
              <a:solidFill>
                <a:schemeClr val="tx1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More fully featured Python shell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Requires a Python installation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Can be installed on your computer locally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FF0000"/>
                </a:solidFill>
              </a:rPr>
              <a:t>python -m pip install --upgrade pip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FF0000"/>
                </a:solidFill>
              </a:rPr>
              <a:t>python -m pip install </a:t>
            </a:r>
            <a:r>
              <a:rPr lang="en-US" i="1" dirty="0" err="1">
                <a:solidFill>
                  <a:srgbClr val="FF0000"/>
                </a:solidFill>
              </a:rPr>
              <a:t>jupyter</a:t>
            </a:r>
            <a:endParaRPr lang="en-US" i="1" dirty="0">
              <a:solidFill>
                <a:srgbClr val="FF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Provides an interactive interface in the browser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Can view output and plots inline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Makes Iterative/Interactive Development easy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Available on TACC machines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Wrangler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Stampede2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B7C46C4-C588-5D4A-B77F-F06F5BF62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4901" y="1690689"/>
            <a:ext cx="2909093" cy="78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66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E98EF10-99E1-1344-87C6-057387D333AE}"/>
              </a:ext>
            </a:extLst>
          </p:cNvPr>
          <p:cNvSpPr txBox="1">
            <a:spLocks/>
          </p:cNvSpPr>
          <p:nvPr/>
        </p:nvSpPr>
        <p:spPr>
          <a:xfrm>
            <a:off x="798816" y="714053"/>
            <a:ext cx="7772400" cy="6629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Accessing Python (3)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C06FF12-858B-4745-BA78-A2AE3003E761}"/>
              </a:ext>
            </a:extLst>
          </p:cNvPr>
          <p:cNvSpPr txBox="1">
            <a:spLocks/>
          </p:cNvSpPr>
          <p:nvPr/>
        </p:nvSpPr>
        <p:spPr>
          <a:xfrm>
            <a:off x="798816" y="1674174"/>
            <a:ext cx="7772400" cy="3384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dirty="0" err="1"/>
              <a:t>Jupyter</a:t>
            </a:r>
            <a:r>
              <a:rPr lang="en-US" dirty="0"/>
              <a:t> Notebook via TACC VIS Portal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Log in </a:t>
            </a:r>
            <a:r>
              <a:rPr lang="en-US" dirty="0">
                <a:hlinkClick r:id="rId2"/>
              </a:rPr>
              <a:t>https://vis.tacc.utexas.edu/</a:t>
            </a:r>
            <a:r>
              <a:rPr lang="en-US" dirty="0"/>
              <a:t> with your TACC/XSEDE account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FECDED-14DF-684A-A6B8-C8EC6A7A5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284" y="2870450"/>
            <a:ext cx="6167061" cy="33415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B7EF06-EDC4-C248-B685-3B5704645019}"/>
              </a:ext>
            </a:extLst>
          </p:cNvPr>
          <p:cNvSpPr txBox="1"/>
          <p:nvPr/>
        </p:nvSpPr>
        <p:spPr>
          <a:xfrm>
            <a:off x="6506646" y="4105817"/>
            <a:ext cx="173633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TRAINING-HPC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ECFC2F4-002C-0649-BB1E-B60C119B0C2D}"/>
              </a:ext>
            </a:extLst>
          </p:cNvPr>
          <p:cNvSpPr/>
          <p:nvPr/>
        </p:nvSpPr>
        <p:spPr>
          <a:xfrm>
            <a:off x="3141147" y="4029397"/>
            <a:ext cx="924674" cy="2971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38774F0-72A8-F248-B222-92790A284515}"/>
              </a:ext>
            </a:extLst>
          </p:cNvPr>
          <p:cNvCxnSpPr>
            <a:cxnSpLocks/>
            <a:stCxn id="11" idx="6"/>
            <a:endCxn id="10" idx="1"/>
          </p:cNvCxnSpPr>
          <p:nvPr/>
        </p:nvCxnSpPr>
        <p:spPr>
          <a:xfrm>
            <a:off x="4065821" y="4177969"/>
            <a:ext cx="2440825" cy="1125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0C6A189C-413B-5B47-A6D0-9576BFB1064B}"/>
              </a:ext>
            </a:extLst>
          </p:cNvPr>
          <p:cNvSpPr/>
          <p:nvPr/>
        </p:nvSpPr>
        <p:spPr>
          <a:xfrm>
            <a:off x="3141147" y="4834093"/>
            <a:ext cx="924674" cy="2971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666E9B-067A-3348-8EC0-037D5B545F0C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4065821" y="4982665"/>
            <a:ext cx="24408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6CD182-EFEB-C846-86D8-3CFBA6985505}"/>
              </a:ext>
            </a:extLst>
          </p:cNvPr>
          <p:cNvSpPr txBox="1"/>
          <p:nvPr/>
        </p:nvSpPr>
        <p:spPr>
          <a:xfrm>
            <a:off x="6484666" y="4758845"/>
            <a:ext cx="173633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EC0E55-3DC0-9340-AE4C-35B422F2FB97}"/>
              </a:ext>
            </a:extLst>
          </p:cNvPr>
          <p:cNvSpPr txBox="1"/>
          <p:nvPr/>
        </p:nvSpPr>
        <p:spPr>
          <a:xfrm>
            <a:off x="6506646" y="3514376"/>
            <a:ext cx="17363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TRAINING-OPEN</a:t>
            </a:r>
            <a:br>
              <a:rPr lang="en-US" dirty="0"/>
            </a:br>
            <a:r>
              <a:rPr lang="en-US" dirty="0"/>
              <a:t>             or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859ED1D-146C-EB41-AE19-CD961D566856}"/>
              </a:ext>
            </a:extLst>
          </p:cNvPr>
          <p:cNvSpPr/>
          <p:nvPr/>
        </p:nvSpPr>
        <p:spPr>
          <a:xfrm>
            <a:off x="3041756" y="5343692"/>
            <a:ext cx="924674" cy="2971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C37714-AFF9-6C4D-943B-1B6F0B1DE0D5}"/>
              </a:ext>
            </a:extLst>
          </p:cNvPr>
          <p:cNvCxnSpPr>
            <a:cxnSpLocks/>
          </p:cNvCxnSpPr>
          <p:nvPr/>
        </p:nvCxnSpPr>
        <p:spPr>
          <a:xfrm flipV="1">
            <a:off x="3966430" y="5456942"/>
            <a:ext cx="2558043" cy="353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856E1C7-652C-C54F-A37E-7F7C5F46432A}"/>
              </a:ext>
            </a:extLst>
          </p:cNvPr>
          <p:cNvSpPr txBox="1"/>
          <p:nvPr/>
        </p:nvSpPr>
        <p:spPr>
          <a:xfrm>
            <a:off x="6524473" y="5287140"/>
            <a:ext cx="173633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normal</a:t>
            </a:r>
          </a:p>
        </p:txBody>
      </p:sp>
    </p:spTree>
    <p:extLst>
      <p:ext uri="{BB962C8B-B14F-4D97-AF65-F5344CB8AC3E}">
        <p14:creationId xmlns:p14="http://schemas.microsoft.com/office/powerpoint/2010/main" val="3064940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Accessing Python (4)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FDE47-1287-C042-B459-9DCD4E96FE5C}" type="datetime1">
              <a:rPr lang="en-US" smtClean="0"/>
              <a:t>4/16/19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C4B6FE-CAAC-0F4F-9E79-C9DE06EBD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2079381"/>
            <a:ext cx="75184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97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Accessing Python (5)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”New” -&gt; Open </a:t>
            </a:r>
            <a:r>
              <a:rPr lang="en-US" dirty="0" err="1">
                <a:solidFill>
                  <a:schemeClr val="tx1"/>
                </a:solidFill>
              </a:rPr>
              <a:t>IPython</a:t>
            </a:r>
            <a:r>
              <a:rPr lang="en-US" dirty="0">
                <a:solidFill>
                  <a:schemeClr val="tx1"/>
                </a:solidFill>
              </a:rPr>
              <a:t> notebook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FDE47-1287-C042-B459-9DCD4E96FE5C}" type="datetime1">
              <a:rPr lang="en-US" smtClean="0"/>
              <a:t>4/16/19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 descr="Screen Shot 2016-03-08 at 8.57.42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533931"/>
            <a:ext cx="7772400" cy="332303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7743009" y="3142206"/>
            <a:ext cx="605683" cy="518984"/>
          </a:xfrm>
          <a:custGeom>
            <a:avLst/>
            <a:gdLst>
              <a:gd name="connsiteX0" fmla="*/ 185553 w 791034"/>
              <a:gd name="connsiteY0" fmla="*/ 24714 h 691979"/>
              <a:gd name="connsiteX1" fmla="*/ 136126 w 791034"/>
              <a:gd name="connsiteY1" fmla="*/ 61784 h 691979"/>
              <a:gd name="connsiteX2" fmla="*/ 99056 w 791034"/>
              <a:gd name="connsiteY2" fmla="*/ 86498 h 691979"/>
              <a:gd name="connsiteX3" fmla="*/ 86699 w 791034"/>
              <a:gd name="connsiteY3" fmla="*/ 123568 h 691979"/>
              <a:gd name="connsiteX4" fmla="*/ 49629 w 791034"/>
              <a:gd name="connsiteY4" fmla="*/ 160638 h 691979"/>
              <a:gd name="connsiteX5" fmla="*/ 24915 w 791034"/>
              <a:gd name="connsiteY5" fmla="*/ 197709 h 691979"/>
              <a:gd name="connsiteX6" fmla="*/ 202 w 791034"/>
              <a:gd name="connsiteY6" fmla="*/ 271849 h 691979"/>
              <a:gd name="connsiteX7" fmla="*/ 12559 w 791034"/>
              <a:gd name="connsiteY7" fmla="*/ 407773 h 691979"/>
              <a:gd name="connsiteX8" fmla="*/ 37272 w 791034"/>
              <a:gd name="connsiteY8" fmla="*/ 481914 h 691979"/>
              <a:gd name="connsiteX9" fmla="*/ 49629 w 791034"/>
              <a:gd name="connsiteY9" fmla="*/ 518984 h 691979"/>
              <a:gd name="connsiteX10" fmla="*/ 61986 w 791034"/>
              <a:gd name="connsiteY10" fmla="*/ 556055 h 691979"/>
              <a:gd name="connsiteX11" fmla="*/ 86699 w 791034"/>
              <a:gd name="connsiteY11" fmla="*/ 605482 h 691979"/>
              <a:gd name="connsiteX12" fmla="*/ 148483 w 791034"/>
              <a:gd name="connsiteY12" fmla="*/ 667265 h 691979"/>
              <a:gd name="connsiteX13" fmla="*/ 222624 w 791034"/>
              <a:gd name="connsiteY13" fmla="*/ 691979 h 691979"/>
              <a:gd name="connsiteX14" fmla="*/ 432688 w 791034"/>
              <a:gd name="connsiteY14" fmla="*/ 679622 h 691979"/>
              <a:gd name="connsiteX15" fmla="*/ 506829 w 791034"/>
              <a:gd name="connsiteY15" fmla="*/ 654909 h 691979"/>
              <a:gd name="connsiteX16" fmla="*/ 580970 w 791034"/>
              <a:gd name="connsiteY16" fmla="*/ 605482 h 691979"/>
              <a:gd name="connsiteX17" fmla="*/ 618040 w 791034"/>
              <a:gd name="connsiteY17" fmla="*/ 593125 h 691979"/>
              <a:gd name="connsiteX18" fmla="*/ 692180 w 791034"/>
              <a:gd name="connsiteY18" fmla="*/ 543698 h 691979"/>
              <a:gd name="connsiteX19" fmla="*/ 729251 w 791034"/>
              <a:gd name="connsiteY19" fmla="*/ 518984 h 691979"/>
              <a:gd name="connsiteX20" fmla="*/ 766321 w 791034"/>
              <a:gd name="connsiteY20" fmla="*/ 494271 h 691979"/>
              <a:gd name="connsiteX21" fmla="*/ 791034 w 791034"/>
              <a:gd name="connsiteY21" fmla="*/ 407773 h 691979"/>
              <a:gd name="connsiteX22" fmla="*/ 778678 w 791034"/>
              <a:gd name="connsiteY22" fmla="*/ 284206 h 691979"/>
              <a:gd name="connsiteX23" fmla="*/ 741607 w 791034"/>
              <a:gd name="connsiteY23" fmla="*/ 210065 h 691979"/>
              <a:gd name="connsiteX24" fmla="*/ 704537 w 791034"/>
              <a:gd name="connsiteY24" fmla="*/ 185352 h 691979"/>
              <a:gd name="connsiteX25" fmla="*/ 630397 w 791034"/>
              <a:gd name="connsiteY25" fmla="*/ 123568 h 691979"/>
              <a:gd name="connsiteX26" fmla="*/ 605683 w 791034"/>
              <a:gd name="connsiteY26" fmla="*/ 86498 h 691979"/>
              <a:gd name="connsiteX27" fmla="*/ 531542 w 791034"/>
              <a:gd name="connsiteY27" fmla="*/ 61784 h 691979"/>
              <a:gd name="connsiteX28" fmla="*/ 395618 w 791034"/>
              <a:gd name="connsiteY28" fmla="*/ 24714 h 691979"/>
              <a:gd name="connsiteX29" fmla="*/ 321478 w 791034"/>
              <a:gd name="connsiteY29" fmla="*/ 0 h 691979"/>
              <a:gd name="connsiteX30" fmla="*/ 185553 w 791034"/>
              <a:gd name="connsiteY30" fmla="*/ 24714 h 691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91034" h="691979">
                <a:moveTo>
                  <a:pt x="185553" y="24714"/>
                </a:moveTo>
                <a:cubicBezTo>
                  <a:pt x="154661" y="35011"/>
                  <a:pt x="152884" y="49814"/>
                  <a:pt x="136126" y="61784"/>
                </a:cubicBezTo>
                <a:cubicBezTo>
                  <a:pt x="124041" y="70416"/>
                  <a:pt x="108333" y="74901"/>
                  <a:pt x="99056" y="86498"/>
                </a:cubicBezTo>
                <a:cubicBezTo>
                  <a:pt x="90919" y="96669"/>
                  <a:pt x="93924" y="112730"/>
                  <a:pt x="86699" y="123568"/>
                </a:cubicBezTo>
                <a:cubicBezTo>
                  <a:pt x="77006" y="138108"/>
                  <a:pt x="60816" y="147213"/>
                  <a:pt x="49629" y="160638"/>
                </a:cubicBezTo>
                <a:cubicBezTo>
                  <a:pt x="40121" y="172047"/>
                  <a:pt x="33153" y="185352"/>
                  <a:pt x="24915" y="197709"/>
                </a:cubicBezTo>
                <a:cubicBezTo>
                  <a:pt x="16677" y="222422"/>
                  <a:pt x="-2157" y="245906"/>
                  <a:pt x="202" y="271849"/>
                </a:cubicBezTo>
                <a:cubicBezTo>
                  <a:pt x="4321" y="317157"/>
                  <a:pt x="4653" y="362970"/>
                  <a:pt x="12559" y="407773"/>
                </a:cubicBezTo>
                <a:cubicBezTo>
                  <a:pt x="17086" y="433427"/>
                  <a:pt x="29034" y="457200"/>
                  <a:pt x="37272" y="481914"/>
                </a:cubicBezTo>
                <a:lnTo>
                  <a:pt x="49629" y="518984"/>
                </a:lnTo>
                <a:cubicBezTo>
                  <a:pt x="53748" y="531341"/>
                  <a:pt x="56161" y="544405"/>
                  <a:pt x="61986" y="556055"/>
                </a:cubicBezTo>
                <a:cubicBezTo>
                  <a:pt x="70224" y="572531"/>
                  <a:pt x="77560" y="589489"/>
                  <a:pt x="86699" y="605482"/>
                </a:cubicBezTo>
                <a:cubicBezTo>
                  <a:pt x="104927" y="637381"/>
                  <a:pt x="113780" y="651841"/>
                  <a:pt x="148483" y="667265"/>
                </a:cubicBezTo>
                <a:cubicBezTo>
                  <a:pt x="172288" y="677845"/>
                  <a:pt x="222624" y="691979"/>
                  <a:pt x="222624" y="691979"/>
                </a:cubicBezTo>
                <a:cubicBezTo>
                  <a:pt x="292645" y="687860"/>
                  <a:pt x="363135" y="688694"/>
                  <a:pt x="432688" y="679622"/>
                </a:cubicBezTo>
                <a:cubicBezTo>
                  <a:pt x="458520" y="676253"/>
                  <a:pt x="506829" y="654909"/>
                  <a:pt x="506829" y="654909"/>
                </a:cubicBezTo>
                <a:cubicBezTo>
                  <a:pt x="531543" y="638433"/>
                  <a:pt x="552792" y="614875"/>
                  <a:pt x="580970" y="605482"/>
                </a:cubicBezTo>
                <a:cubicBezTo>
                  <a:pt x="593327" y="601363"/>
                  <a:pt x="606654" y="599451"/>
                  <a:pt x="618040" y="593125"/>
                </a:cubicBezTo>
                <a:cubicBezTo>
                  <a:pt x="644004" y="578700"/>
                  <a:pt x="667467" y="560174"/>
                  <a:pt x="692180" y="543698"/>
                </a:cubicBezTo>
                <a:lnTo>
                  <a:pt x="729251" y="518984"/>
                </a:lnTo>
                <a:lnTo>
                  <a:pt x="766321" y="494271"/>
                </a:lnTo>
                <a:cubicBezTo>
                  <a:pt x="772149" y="476788"/>
                  <a:pt x="791034" y="423292"/>
                  <a:pt x="791034" y="407773"/>
                </a:cubicBezTo>
                <a:cubicBezTo>
                  <a:pt x="791034" y="366379"/>
                  <a:pt x="784972" y="325119"/>
                  <a:pt x="778678" y="284206"/>
                </a:cubicBezTo>
                <a:cubicBezTo>
                  <a:pt x="775024" y="260452"/>
                  <a:pt x="758268" y="226726"/>
                  <a:pt x="741607" y="210065"/>
                </a:cubicBezTo>
                <a:cubicBezTo>
                  <a:pt x="731106" y="199564"/>
                  <a:pt x="715946" y="194859"/>
                  <a:pt x="704537" y="185352"/>
                </a:cubicBezTo>
                <a:cubicBezTo>
                  <a:pt x="609387" y="106061"/>
                  <a:pt x="722442" y="184933"/>
                  <a:pt x="630397" y="123568"/>
                </a:cubicBezTo>
                <a:cubicBezTo>
                  <a:pt x="622159" y="111211"/>
                  <a:pt x="618277" y="94369"/>
                  <a:pt x="605683" y="86498"/>
                </a:cubicBezTo>
                <a:cubicBezTo>
                  <a:pt x="583592" y="72691"/>
                  <a:pt x="556256" y="70022"/>
                  <a:pt x="531542" y="61784"/>
                </a:cubicBezTo>
                <a:cubicBezTo>
                  <a:pt x="430178" y="27995"/>
                  <a:pt x="590742" y="80464"/>
                  <a:pt x="395618" y="24714"/>
                </a:cubicBezTo>
                <a:cubicBezTo>
                  <a:pt x="370570" y="17557"/>
                  <a:pt x="321478" y="0"/>
                  <a:pt x="321478" y="0"/>
                </a:cubicBezTo>
                <a:cubicBezTo>
                  <a:pt x="193811" y="12767"/>
                  <a:pt x="216445" y="14417"/>
                  <a:pt x="185553" y="24714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047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Ipython</a:t>
            </a:r>
            <a:r>
              <a:rPr lang="en-US" dirty="0"/>
              <a:t>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B08CD-115D-1344-B17D-309D7B131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FDE47-1287-C042-B459-9DCD4E96FE5C}" type="datetime1">
              <a:rPr lang="en-US" smtClean="0"/>
              <a:t>4/16/19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19</a:t>
            </a:fld>
            <a:endParaRPr lang="en-US"/>
          </a:p>
        </p:txBody>
      </p:sp>
      <p:pic>
        <p:nvPicPr>
          <p:cNvPr id="8" name="Content Placeholder 3" descr="Screen Shot 2016-03-08 at 9.03.1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713" b="-27009"/>
          <a:stretch/>
        </p:blipFill>
        <p:spPr>
          <a:xfrm>
            <a:off x="685800" y="1884046"/>
            <a:ext cx="77724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330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0E4D5-980C-834D-9575-B963EC914A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Slides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4EDEF7-BDE3-D549-8E81-D90F5E2695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https://</a:t>
            </a:r>
            <a:r>
              <a:rPr lang="en-US" b="1" dirty="0" err="1">
                <a:solidFill>
                  <a:srgbClr val="FF0000"/>
                </a:solidFill>
              </a:rPr>
              <a:t>cutt.ly</a:t>
            </a:r>
            <a:r>
              <a:rPr lang="en-US" b="1" dirty="0">
                <a:solidFill>
                  <a:srgbClr val="FF0000"/>
                </a:solidFill>
              </a:rPr>
              <a:t>/2eJNUI</a:t>
            </a:r>
          </a:p>
        </p:txBody>
      </p:sp>
    </p:spTree>
    <p:extLst>
      <p:ext uri="{BB962C8B-B14F-4D97-AF65-F5344CB8AC3E}">
        <p14:creationId xmlns:p14="http://schemas.microsoft.com/office/powerpoint/2010/main" val="4085077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9E1794-9194-4F4B-B7C0-0D4F80847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36" y="1939290"/>
            <a:ext cx="8645927" cy="5225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C49536B-C7BA-AC4D-B23B-208DF0E0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Notebook Files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0263E36-DB32-8349-B74E-A6A762AF678C}"/>
              </a:ext>
            </a:extLst>
          </p:cNvPr>
          <p:cNvSpPr txBox="1">
            <a:spLocks/>
          </p:cNvSpPr>
          <p:nvPr/>
        </p:nvSpPr>
        <p:spPr>
          <a:xfrm>
            <a:off x="628650" y="3095011"/>
            <a:ext cx="7772400" cy="3384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dirty="0"/>
              <a:t>Or SSH into Stampede2 with your TACC credentials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On command prompt, type:</a:t>
            </a:r>
          </a:p>
          <a:p>
            <a:r>
              <a:rPr lang="en-US" sz="1600" dirty="0">
                <a:solidFill>
                  <a:srgbClr val="FF0000"/>
                </a:solidFill>
              </a:rPr>
              <a:t>         </a:t>
            </a:r>
            <a:r>
              <a:rPr lang="en-US" sz="1600" dirty="0" err="1">
                <a:solidFill>
                  <a:srgbClr val="FF0000"/>
                </a:solidFill>
              </a:rPr>
              <a:t>cp</a:t>
            </a:r>
            <a:r>
              <a:rPr lang="en-US" sz="1600" dirty="0">
                <a:solidFill>
                  <a:srgbClr val="FF0000"/>
                </a:solidFill>
              </a:rPr>
              <a:t> -</a:t>
            </a:r>
            <a:r>
              <a:rPr lang="en-US" sz="1600" dirty="0" err="1">
                <a:solidFill>
                  <a:srgbClr val="FF0000"/>
                </a:solidFill>
              </a:rPr>
              <a:t>rf</a:t>
            </a:r>
            <a:r>
              <a:rPr lang="en-US" sz="1600" dirty="0">
                <a:solidFill>
                  <a:srgbClr val="FF0000"/>
                </a:solidFill>
              </a:rPr>
              <a:t> /work/02679/</a:t>
            </a:r>
            <a:r>
              <a:rPr lang="en-US" sz="1600" dirty="0" err="1">
                <a:solidFill>
                  <a:srgbClr val="FF0000"/>
                </a:solidFill>
              </a:rPr>
              <a:t>agupta</a:t>
            </a:r>
            <a:r>
              <a:rPr lang="en-US" sz="1600" dirty="0">
                <a:solidFill>
                  <a:srgbClr val="FF0000"/>
                </a:solidFill>
              </a:rPr>
              <a:t>/stampede2/</a:t>
            </a:r>
            <a:r>
              <a:rPr lang="en-US" sz="1600" dirty="0" err="1">
                <a:solidFill>
                  <a:srgbClr val="FF0000"/>
                </a:solidFill>
              </a:rPr>
              <a:t>python_for_ML_training</a:t>
            </a:r>
            <a:r>
              <a:rPr lang="en-US" sz="1600" dirty="0">
                <a:solidFill>
                  <a:srgbClr val="FF0000"/>
                </a:solidFill>
              </a:rPr>
              <a:t>  $HOME/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Will create folder “</a:t>
            </a:r>
            <a:r>
              <a:rPr lang="en-US" dirty="0" err="1"/>
              <a:t>python_for_ML_training</a:t>
            </a:r>
            <a:r>
              <a:rPr lang="en-US" dirty="0"/>
              <a:t>” in your home folder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r>
              <a:rPr lang="en-US" sz="1800" dirty="0"/>
              <a:t>    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619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Program Organization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Indentations matter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Code block boundaries (ex. if-else block, function block)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Modularization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Enables code reuse, importing functionality from other code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Every file can be a module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Code in separate folder with empty file “_ _ </a:t>
            </a:r>
            <a:r>
              <a:rPr lang="en-US" dirty="0" err="1">
                <a:solidFill>
                  <a:schemeClr val="tx1"/>
                </a:solidFill>
              </a:rPr>
              <a:t>init</a:t>
            </a:r>
            <a:r>
              <a:rPr lang="en-US" dirty="0">
                <a:solidFill>
                  <a:schemeClr val="tx1"/>
                </a:solidFill>
              </a:rPr>
              <a:t> _ _.</a:t>
            </a:r>
            <a:r>
              <a:rPr lang="en-US" dirty="0" err="1">
                <a:solidFill>
                  <a:schemeClr val="tx1"/>
                </a:solidFill>
              </a:rPr>
              <a:t>py</a:t>
            </a:r>
            <a:r>
              <a:rPr lang="en-US" dirty="0">
                <a:solidFill>
                  <a:schemeClr val="tx1"/>
                </a:solidFill>
              </a:rPr>
              <a:t>”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Modules can be combined to make packages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Packages =&gt; Module A =&gt; Module B =&gt; Module C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import </a:t>
            </a:r>
            <a:r>
              <a:rPr lang="en-US" dirty="0" err="1">
                <a:solidFill>
                  <a:schemeClr val="tx1"/>
                </a:solidFill>
              </a:rPr>
              <a:t>Package.moduleA.moduleB.moduleC</a:t>
            </a:r>
            <a:endParaRPr lang="en-US" dirty="0">
              <a:solidFill>
                <a:schemeClr val="tx1"/>
              </a:solidFill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“.” dot operator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84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3AF8C71-2F95-FB44-A052-AF5EB38AB1C7}"/>
              </a:ext>
            </a:extLst>
          </p:cNvPr>
          <p:cNvSpPr txBox="1">
            <a:spLocks/>
          </p:cNvSpPr>
          <p:nvPr/>
        </p:nvSpPr>
        <p:spPr>
          <a:xfrm>
            <a:off x="685800" y="457199"/>
            <a:ext cx="7772400" cy="662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200" dirty="0"/>
              <a:t>Python Basics – Built-in Datatypes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ACE7889-6048-0648-B4D6-1956C00C1106}"/>
              </a:ext>
            </a:extLst>
          </p:cNvPr>
          <p:cNvSpPr txBox="1">
            <a:spLocks/>
          </p:cNvSpPr>
          <p:nvPr/>
        </p:nvSpPr>
        <p:spPr>
          <a:xfrm>
            <a:off x="587326" y="1698674"/>
            <a:ext cx="7772400" cy="338491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dirty="0"/>
              <a:t>Basic Types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int</a:t>
            </a:r>
            <a:r>
              <a:rPr lang="en-US" dirty="0">
                <a:solidFill>
                  <a:schemeClr val="tx1"/>
                </a:solidFill>
              </a:rPr>
              <a:t>, float, long, complex, </a:t>
            </a:r>
            <a:r>
              <a:rPr lang="en-US" dirty="0" err="1">
                <a:solidFill>
                  <a:schemeClr val="tx1"/>
                </a:solidFill>
              </a:rPr>
              <a:t>boolean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Strings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Collections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Dictionary   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i="1" dirty="0" err="1">
                <a:solidFill>
                  <a:schemeClr val="tx1"/>
                </a:solidFill>
              </a:rPr>
              <a:t>Key:Value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pairs</a:t>
            </a:r>
            <a:endParaRPr lang="en-US" i="1" dirty="0">
              <a:solidFill>
                <a:schemeClr val="tx1"/>
              </a:solidFill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List	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Collection of objects (</a:t>
            </a:r>
            <a:r>
              <a:rPr lang="en-US" dirty="0" err="1">
                <a:solidFill>
                  <a:schemeClr val="tx1"/>
                </a:solidFill>
              </a:rPr>
              <a:t>int</a:t>
            </a:r>
            <a:r>
              <a:rPr lang="en-US" dirty="0">
                <a:solidFill>
                  <a:schemeClr val="tx1"/>
                </a:solidFill>
              </a:rPr>
              <a:t>, floats, any python object)	 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Tuple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Like lists, but </a:t>
            </a:r>
            <a:r>
              <a:rPr lang="en-US" dirty="0" err="1">
                <a:solidFill>
                  <a:schemeClr val="tx1"/>
                </a:solidFill>
              </a:rPr>
              <a:t>unmutable</a:t>
            </a:r>
            <a:endParaRPr lang="en-US" i="1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Everything is an object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Will have its own methods to manipulate it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031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A80B9B-EFF3-D04B-839A-4AD098060800}"/>
              </a:ext>
            </a:extLst>
          </p:cNvPr>
          <p:cNvSpPr txBox="1">
            <a:spLocks/>
          </p:cNvSpPr>
          <p:nvPr/>
        </p:nvSpPr>
        <p:spPr>
          <a:xfrm>
            <a:off x="784274" y="804139"/>
            <a:ext cx="7772400" cy="662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200" dirty="0"/>
              <a:t>Python Basics – Example (1)</a:t>
            </a:r>
            <a:br>
              <a:rPr lang="en-US" sz="3200" dirty="0"/>
            </a:br>
            <a:r>
              <a:rPr lang="en-US" sz="1600" dirty="0" err="1">
                <a:solidFill>
                  <a:srgbClr val="FF0000"/>
                </a:solidFill>
              </a:rPr>
              <a:t>python_for_ML_training</a:t>
            </a:r>
            <a:r>
              <a:rPr lang="en-US" sz="1600" dirty="0">
                <a:solidFill>
                  <a:srgbClr val="FF0000"/>
                </a:solidFill>
              </a:rPr>
              <a:t> / introduction / </a:t>
            </a:r>
            <a:r>
              <a:rPr lang="en-US" sz="1600" dirty="0" err="1">
                <a:solidFill>
                  <a:srgbClr val="FF0000"/>
                </a:solidFill>
              </a:rPr>
              <a:t>introduction.ipynb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983F63-85F7-2C4D-89AE-840464D82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573" y="1505815"/>
            <a:ext cx="4812030" cy="412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565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A80B9B-EFF3-D04B-839A-4AD098060800}"/>
              </a:ext>
            </a:extLst>
          </p:cNvPr>
          <p:cNvSpPr txBox="1">
            <a:spLocks/>
          </p:cNvSpPr>
          <p:nvPr/>
        </p:nvSpPr>
        <p:spPr>
          <a:xfrm>
            <a:off x="784274" y="804139"/>
            <a:ext cx="7772400" cy="662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200" dirty="0"/>
              <a:t>Python Basics – Example (2)</a:t>
            </a:r>
            <a:br>
              <a:rPr lang="en-US" sz="3200" dirty="0"/>
            </a:br>
            <a:r>
              <a:rPr lang="en-US" sz="1600" dirty="0" err="1">
                <a:solidFill>
                  <a:srgbClr val="FF0000"/>
                </a:solidFill>
              </a:rPr>
              <a:t>introduction.ipynb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93EC7A-83EE-0E4D-BFBD-DD4C07E58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849" y="1765837"/>
            <a:ext cx="4717806" cy="428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72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A80B9B-EFF3-D04B-839A-4AD098060800}"/>
              </a:ext>
            </a:extLst>
          </p:cNvPr>
          <p:cNvSpPr txBox="1">
            <a:spLocks/>
          </p:cNvSpPr>
          <p:nvPr/>
        </p:nvSpPr>
        <p:spPr>
          <a:xfrm>
            <a:off x="784274" y="804139"/>
            <a:ext cx="7772400" cy="662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200" dirty="0"/>
              <a:t>Python Basics – Example (3)</a:t>
            </a:r>
            <a:br>
              <a:rPr lang="en-US" sz="3200" dirty="0"/>
            </a:br>
            <a:r>
              <a:rPr lang="en-US" sz="1600" dirty="0" err="1">
                <a:solidFill>
                  <a:srgbClr val="FF0000"/>
                </a:solidFill>
              </a:rPr>
              <a:t>introduction.ipynb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F2E6A4-64D0-1C46-B33C-98940B98A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697" y="1994095"/>
            <a:ext cx="55626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63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350EB10-3710-E34A-BBE8-B148F9A3AE5F}"/>
              </a:ext>
            </a:extLst>
          </p:cNvPr>
          <p:cNvSpPr txBox="1">
            <a:spLocks/>
          </p:cNvSpPr>
          <p:nvPr/>
        </p:nvSpPr>
        <p:spPr>
          <a:xfrm>
            <a:off x="812409" y="766688"/>
            <a:ext cx="7772400" cy="662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200"/>
              <a:t>Python Basics – Control Flow</a:t>
            </a:r>
            <a:endParaRPr lang="en-US" sz="32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247C286-4EAC-D84D-81D5-6319CBC45089}"/>
              </a:ext>
            </a:extLst>
          </p:cNvPr>
          <p:cNvSpPr txBox="1">
            <a:spLocks/>
          </p:cNvSpPr>
          <p:nvPr/>
        </p:nvSpPr>
        <p:spPr>
          <a:xfrm>
            <a:off x="812409" y="1726809"/>
            <a:ext cx="7772400" cy="33849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sz="2000" b="1" dirty="0"/>
              <a:t>while: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	while expression/</a:t>
            </a:r>
            <a:r>
              <a:rPr lang="en-US" sz="1800" dirty="0" err="1">
                <a:solidFill>
                  <a:schemeClr val="tx1"/>
                </a:solidFill>
              </a:rPr>
              <a:t>boolean</a:t>
            </a:r>
            <a:r>
              <a:rPr lang="en-US" sz="1800" dirty="0">
                <a:solidFill>
                  <a:schemeClr val="tx1"/>
                </a:solidFill>
              </a:rPr>
              <a:t>: 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		statements ….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		</a:t>
            </a:r>
            <a:r>
              <a:rPr lang="en-US" sz="1600" dirty="0">
                <a:solidFill>
                  <a:schemeClr val="tx1"/>
                </a:solidFill>
              </a:rPr>
              <a:t>….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b="1" dirty="0"/>
              <a:t>for:</a:t>
            </a:r>
            <a:r>
              <a:rPr lang="en-US" sz="1600" b="1" dirty="0"/>
              <a:t>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	for x in ‘some </a:t>
            </a:r>
            <a:r>
              <a:rPr lang="en-US" dirty="0" err="1">
                <a:solidFill>
                  <a:schemeClr val="tx1"/>
                </a:solidFill>
              </a:rPr>
              <a:t>iterable</a:t>
            </a:r>
            <a:r>
              <a:rPr lang="en-US" dirty="0">
                <a:solidFill>
                  <a:schemeClr val="tx1"/>
                </a:solidFill>
              </a:rPr>
              <a:t> collection’:</a:t>
            </a:r>
            <a:endParaRPr lang="en-US" sz="1400" dirty="0">
              <a:solidFill>
                <a:schemeClr val="tx1"/>
              </a:solidFill>
            </a:endParaRP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		</a:t>
            </a:r>
            <a:r>
              <a:rPr lang="en-US" sz="1800" dirty="0">
                <a:solidFill>
                  <a:schemeClr val="tx1"/>
                </a:solidFill>
              </a:rPr>
              <a:t>statements …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b="1" dirty="0"/>
              <a:t>break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Terminates loop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b="1" dirty="0"/>
              <a:t>continue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Next iteration of loop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b="1" dirty="0"/>
              <a:t>pass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4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2424CF-29C5-BF48-9B88-D9F298EB6C61}"/>
              </a:ext>
            </a:extLst>
          </p:cNvPr>
          <p:cNvSpPr txBox="1">
            <a:spLocks/>
          </p:cNvSpPr>
          <p:nvPr/>
        </p:nvSpPr>
        <p:spPr>
          <a:xfrm>
            <a:off x="784274" y="837026"/>
            <a:ext cx="7772400" cy="662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200"/>
              <a:t>Python Basics – Control Flow (2)</a:t>
            </a:r>
            <a:endParaRPr lang="en-US" sz="32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55D975D-C4C3-D542-BA32-114D5AB23C4A}"/>
              </a:ext>
            </a:extLst>
          </p:cNvPr>
          <p:cNvSpPr txBox="1">
            <a:spLocks/>
          </p:cNvSpPr>
          <p:nvPr/>
        </p:nvSpPr>
        <p:spPr>
          <a:xfrm>
            <a:off x="784274" y="1797147"/>
            <a:ext cx="7772400" cy="338491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/>
              <a:t>if-else</a:t>
            </a:r>
          </a:p>
          <a:p>
            <a:pPr lvl="1"/>
            <a:r>
              <a:rPr lang="en-US" sz="1800">
                <a:solidFill>
                  <a:schemeClr val="tx1"/>
                </a:solidFill>
              </a:rPr>
              <a:t>If condition: </a:t>
            </a:r>
          </a:p>
          <a:p>
            <a:pPr lvl="1"/>
            <a:r>
              <a:rPr lang="en-US" sz="1800">
                <a:solidFill>
                  <a:schemeClr val="tx1"/>
                </a:solidFill>
              </a:rPr>
              <a:t>	statements….</a:t>
            </a:r>
          </a:p>
          <a:p>
            <a:pPr lvl="1"/>
            <a:r>
              <a:rPr lang="en-US" sz="1800">
                <a:solidFill>
                  <a:schemeClr val="tx1"/>
                </a:solidFill>
              </a:rPr>
              <a:t>else:</a:t>
            </a:r>
          </a:p>
          <a:p>
            <a:pPr lvl="1"/>
            <a:r>
              <a:rPr lang="en-US" sz="1800">
                <a:solidFill>
                  <a:schemeClr val="tx1"/>
                </a:solidFill>
              </a:rPr>
              <a:t>	statements….</a:t>
            </a:r>
          </a:p>
          <a:p>
            <a:r>
              <a:rPr lang="en-US" sz="2000" b="1"/>
              <a:t>functions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	</a:t>
            </a:r>
            <a:r>
              <a:rPr lang="en-US" sz="1800">
                <a:solidFill>
                  <a:schemeClr val="tx1"/>
                </a:solidFill>
              </a:rPr>
              <a:t>def function_name(arguments):</a:t>
            </a:r>
          </a:p>
          <a:p>
            <a:pPr lvl="1"/>
            <a:r>
              <a:rPr lang="en-US" sz="1800">
                <a:solidFill>
                  <a:schemeClr val="tx1"/>
                </a:solidFill>
              </a:rPr>
              <a:t>		statements …</a:t>
            </a:r>
          </a:p>
          <a:p>
            <a:r>
              <a:rPr lang="en-US" sz="2000" b="1"/>
              <a:t>try, except</a:t>
            </a:r>
          </a:p>
          <a:p>
            <a:r>
              <a:rPr lang="en-US" sz="2000"/>
              <a:t>	</a:t>
            </a:r>
            <a:r>
              <a:rPr lang="en-US" sz="1800"/>
              <a:t>try :</a:t>
            </a:r>
          </a:p>
          <a:p>
            <a:r>
              <a:rPr lang="en-US" sz="1800"/>
              <a:t>		statements….</a:t>
            </a:r>
          </a:p>
          <a:p>
            <a:r>
              <a:rPr lang="en-US" sz="1800"/>
              <a:t>	except exception-name:</a:t>
            </a:r>
          </a:p>
          <a:p>
            <a:r>
              <a:rPr lang="en-US" sz="1800"/>
              <a:t>		statements….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6132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8FE7EC4-06F4-6045-AC1E-ECFB2023642A}"/>
              </a:ext>
            </a:extLst>
          </p:cNvPr>
          <p:cNvSpPr txBox="1">
            <a:spLocks/>
          </p:cNvSpPr>
          <p:nvPr/>
        </p:nvSpPr>
        <p:spPr>
          <a:xfrm>
            <a:off x="854612" y="1113628"/>
            <a:ext cx="7772400" cy="662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200" dirty="0"/>
              <a:t>Python Basics – Control Flow (1)</a:t>
            </a:r>
            <a:br>
              <a:rPr lang="en-US" sz="3200" dirty="0"/>
            </a:br>
            <a:r>
              <a:rPr lang="en-US" sz="1600" dirty="0" err="1">
                <a:solidFill>
                  <a:srgbClr val="FF0000"/>
                </a:solidFill>
              </a:rPr>
              <a:t>introduction.ipynb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1F9D0B-C2D3-1D45-8BE8-E672F682B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12" y="2171986"/>
            <a:ext cx="7683500" cy="25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549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8FE7EC4-06F4-6045-AC1E-ECFB2023642A}"/>
              </a:ext>
            </a:extLst>
          </p:cNvPr>
          <p:cNvSpPr txBox="1">
            <a:spLocks/>
          </p:cNvSpPr>
          <p:nvPr/>
        </p:nvSpPr>
        <p:spPr>
          <a:xfrm>
            <a:off x="798341" y="987019"/>
            <a:ext cx="7772400" cy="662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200" dirty="0"/>
              <a:t>Python Basics – Control Flow (2)</a:t>
            </a:r>
            <a:br>
              <a:rPr lang="en-US" sz="3200" dirty="0"/>
            </a:br>
            <a:r>
              <a:rPr lang="en-US" sz="1600" dirty="0" err="1">
                <a:solidFill>
                  <a:srgbClr val="FF0000"/>
                </a:solidFill>
              </a:rPr>
              <a:t>introduction.ipynb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06C168-12C3-A340-A73B-FFFD5E7F8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736" y="2045377"/>
            <a:ext cx="65532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060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821" y="955623"/>
            <a:ext cx="8214281" cy="607061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Helvetica"/>
                <a:cs typeface="Helvetica"/>
              </a:rPr>
              <a:t>TACC AT A GLANCE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79400" y="1813335"/>
            <a:ext cx="3662601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 sz="1600" b="1" dirty="0">
                <a:ea typeface="ＭＳ Ｐゴシック" charset="0"/>
                <a:cs typeface="ＭＳ Ｐゴシック" charset="0"/>
              </a:rPr>
              <a:t>Personnel</a:t>
            </a:r>
          </a:p>
          <a:p>
            <a:pPr marL="574675" lvl="1" indent="-285750">
              <a:buFont typeface="Arial"/>
              <a:buChar char="•"/>
              <a:defRPr/>
            </a:pPr>
            <a:r>
              <a:rPr lang="en-US" sz="1400" dirty="0">
                <a:ea typeface="ＭＳ Ｐゴシック" charset="0"/>
              </a:rPr>
              <a:t>150 Staff (~70 PhD)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sz="1600" b="1" dirty="0">
                <a:ea typeface="ＭＳ Ｐゴシック" charset="0"/>
                <a:cs typeface="ＭＳ Ｐゴシック" charset="0"/>
              </a:rPr>
              <a:t>Facilities</a:t>
            </a:r>
          </a:p>
          <a:p>
            <a:pPr marL="574675" lvl="1" indent="-285750">
              <a:buFont typeface="Arial"/>
              <a:buChar char="•"/>
              <a:defRPr/>
            </a:pPr>
            <a:r>
              <a:rPr lang="en-US" sz="1400" dirty="0">
                <a:ea typeface="ＭＳ Ｐゴシック" charset="0"/>
                <a:cs typeface="ＭＳ Ｐゴシック" charset="0"/>
              </a:rPr>
              <a:t>12 MW Data center capacity</a:t>
            </a:r>
          </a:p>
          <a:p>
            <a:pPr marL="574675" lvl="1" indent="-285750">
              <a:buFont typeface="Arial"/>
              <a:buChar char="•"/>
              <a:defRPr/>
            </a:pPr>
            <a:r>
              <a:rPr lang="en-US" sz="1400" dirty="0">
                <a:ea typeface="ＭＳ Ｐゴシック" charset="0"/>
              </a:rPr>
              <a:t>Two office buildings, Three Datacenters, two visualization facilities, and a chilling plant.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sz="1600" b="1" dirty="0">
                <a:ea typeface="ＭＳ Ｐゴシック" charset="0"/>
              </a:rPr>
              <a:t>Systems and Services</a:t>
            </a:r>
          </a:p>
          <a:p>
            <a:pPr marL="574675" lvl="1" indent="-285750">
              <a:buFont typeface="Arial"/>
              <a:buChar char="•"/>
              <a:defRPr/>
            </a:pPr>
            <a:r>
              <a:rPr lang="en-US" sz="1400" dirty="0">
                <a:ea typeface="ＭＳ Ｐゴシック" charset="0"/>
                <a:cs typeface="ＭＳ Ｐゴシック" charset="0"/>
              </a:rPr>
              <a:t>A Billion compute hours per year</a:t>
            </a:r>
          </a:p>
          <a:p>
            <a:pPr marL="574675" lvl="1" indent="-285750">
              <a:buFont typeface="Arial"/>
              <a:buChar char="•"/>
              <a:defRPr/>
            </a:pPr>
            <a:r>
              <a:rPr lang="en-US" sz="1400" dirty="0">
                <a:ea typeface="ＭＳ Ｐゴシック" charset="0"/>
                <a:cs typeface="ＭＳ Ｐゴシック" charset="0"/>
              </a:rPr>
              <a:t>5 Billion files, 50 Petabytes of Data, Hundreds of Public Datasets</a:t>
            </a:r>
            <a:endParaRPr lang="en-US" sz="1400" b="1" dirty="0">
              <a:ea typeface="ＭＳ Ｐゴシック" charset="0"/>
              <a:cs typeface="ＭＳ Ｐゴシック" charset="0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US" sz="1600" b="1" dirty="0">
                <a:ea typeface="ＭＳ Ｐゴシック" charset="0"/>
                <a:cs typeface="ＭＳ Ｐゴシック" charset="0"/>
              </a:rPr>
              <a:t>Capacity &amp; Services</a:t>
            </a:r>
          </a:p>
          <a:p>
            <a:pPr marL="460375" lvl="1" indent="-171450">
              <a:buFont typeface="Arial"/>
              <a:buChar char="•"/>
              <a:defRPr/>
            </a:pPr>
            <a:r>
              <a:rPr lang="en-US" sz="1200" dirty="0">
                <a:ea typeface="ＭＳ Ｐゴシック" charset="0"/>
              </a:rPr>
              <a:t>HPC, HTC, Visualization, Large scale data storage, Cloud computing</a:t>
            </a:r>
          </a:p>
          <a:p>
            <a:pPr marL="460375" lvl="1" indent="-171450">
              <a:buFont typeface="Arial"/>
              <a:buChar char="•"/>
              <a:defRPr/>
            </a:pPr>
            <a:r>
              <a:rPr lang="en-US" sz="1200" dirty="0">
                <a:ea typeface="ＭＳ Ｐゴシック" charset="0"/>
              </a:rPr>
              <a:t>Consulting, Curation and analysis, Code optimization, Portals and Gateways, Web service APIs, Training and Outreach</a:t>
            </a:r>
          </a:p>
        </p:txBody>
      </p:sp>
      <p:pic>
        <p:nvPicPr>
          <p:cNvPr id="7" name="Picture 1" descr="StaffPhoto201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4911" y="1873250"/>
            <a:ext cx="2670175" cy="10715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14910" y="3076831"/>
            <a:ext cx="2670175" cy="1011237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4" descr="B1suAjPCcAATacu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4910" y="4220148"/>
            <a:ext cx="2670175" cy="109914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821" y="1873250"/>
            <a:ext cx="1739979" cy="9745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7821" y="3066608"/>
            <a:ext cx="1739979" cy="220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0524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8FE7EC4-06F4-6045-AC1E-ECFB2023642A}"/>
              </a:ext>
            </a:extLst>
          </p:cNvPr>
          <p:cNvSpPr txBox="1">
            <a:spLocks/>
          </p:cNvSpPr>
          <p:nvPr/>
        </p:nvSpPr>
        <p:spPr>
          <a:xfrm>
            <a:off x="798341" y="987019"/>
            <a:ext cx="7772400" cy="662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200" dirty="0"/>
              <a:t>Python Basics – Control Flow (3)</a:t>
            </a:r>
            <a:br>
              <a:rPr lang="en-US" sz="3200" dirty="0"/>
            </a:br>
            <a:r>
              <a:rPr lang="en-US" sz="1600" dirty="0" err="1">
                <a:solidFill>
                  <a:srgbClr val="FF0000"/>
                </a:solidFill>
              </a:rPr>
              <a:t>introduction.ipynb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C05D62-82BD-8347-B5CF-ABF76A63B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751" y="2019055"/>
            <a:ext cx="5372100" cy="393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018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8FE7EC4-06F4-6045-AC1E-ECFB2023642A}"/>
              </a:ext>
            </a:extLst>
          </p:cNvPr>
          <p:cNvSpPr txBox="1">
            <a:spLocks/>
          </p:cNvSpPr>
          <p:nvPr/>
        </p:nvSpPr>
        <p:spPr>
          <a:xfrm>
            <a:off x="798341" y="987019"/>
            <a:ext cx="7772400" cy="662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200" dirty="0"/>
              <a:t>Python Basics – Control Flow (4)</a:t>
            </a:r>
            <a:br>
              <a:rPr lang="en-US" sz="3200" dirty="0"/>
            </a:br>
            <a:r>
              <a:rPr lang="en-US" sz="1600" dirty="0" err="1">
                <a:solidFill>
                  <a:srgbClr val="FF0000"/>
                </a:solidFill>
              </a:rPr>
              <a:t>introduction.ipynb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2F819A-A273-0C46-9057-2996DE0C0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41" y="2145664"/>
            <a:ext cx="68326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121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8FE7EC4-06F4-6045-AC1E-ECFB2023642A}"/>
              </a:ext>
            </a:extLst>
          </p:cNvPr>
          <p:cNvSpPr txBox="1">
            <a:spLocks/>
          </p:cNvSpPr>
          <p:nvPr/>
        </p:nvSpPr>
        <p:spPr>
          <a:xfrm>
            <a:off x="798341" y="987019"/>
            <a:ext cx="7772400" cy="662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200" dirty="0"/>
              <a:t>Python Basics – Control Flow (5)</a:t>
            </a:r>
            <a:br>
              <a:rPr lang="en-US" sz="3200" dirty="0"/>
            </a:br>
            <a:r>
              <a:rPr lang="en-US" sz="1600" dirty="0" err="1">
                <a:solidFill>
                  <a:srgbClr val="FF0000"/>
                </a:solidFill>
              </a:rPr>
              <a:t>introduction.ipynb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603A6D-24E5-CB43-AC5F-59525125F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73" y="2566940"/>
            <a:ext cx="6402536" cy="220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858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Lambda Functions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l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Functions on the fly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Small one-liner functions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Can be assigned to a variable, used as arguments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Or used directly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marL="342900" indent="-342900" algn="l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FDE47-1287-C042-B459-9DCD4E96FE5C}" type="datetime1">
              <a:rPr lang="en-US" smtClean="0"/>
              <a:t>4/16/19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73" y="2331719"/>
            <a:ext cx="3273310" cy="338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738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732C7BD-0FA7-F74F-913C-10D8A1EC3BD9}"/>
              </a:ext>
            </a:extLst>
          </p:cNvPr>
          <p:cNvSpPr txBox="1">
            <a:spLocks/>
          </p:cNvSpPr>
          <p:nvPr/>
        </p:nvSpPr>
        <p:spPr>
          <a:xfrm>
            <a:off x="657664" y="935501"/>
            <a:ext cx="7772400" cy="662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200"/>
              <a:t>Exercise</a:t>
            </a:r>
            <a:br>
              <a:rPr lang="en-US" sz="3200"/>
            </a:br>
            <a:endParaRPr lang="en-US" sz="160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CECED38-22E5-FA48-AD46-6F2CB823E991}"/>
              </a:ext>
            </a:extLst>
          </p:cNvPr>
          <p:cNvSpPr txBox="1">
            <a:spLocks/>
          </p:cNvSpPr>
          <p:nvPr/>
        </p:nvSpPr>
        <p:spPr>
          <a:xfrm>
            <a:off x="657664" y="1895622"/>
            <a:ext cx="7772400" cy="338491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charset="0"/>
              <a:buChar char="•"/>
            </a:pPr>
            <a:r>
              <a:rPr lang="en-US" dirty="0"/>
              <a:t>Write a function to compute a vector dot product of 2 lists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Define a function dot(</a:t>
            </a:r>
            <a:r>
              <a:rPr lang="en-US" dirty="0" err="1">
                <a:solidFill>
                  <a:schemeClr val="tx1"/>
                </a:solidFill>
              </a:rPr>
              <a:t>x,y</a:t>
            </a:r>
            <a:r>
              <a:rPr lang="en-US" dirty="0">
                <a:solidFill>
                  <a:schemeClr val="tx1"/>
                </a:solidFill>
              </a:rPr>
              <a:t>) that accepts 2 lists as arguments</a:t>
            </a:r>
          </a:p>
          <a:p>
            <a:pPr marL="1371600" lvl="2" indent="-4572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Check if length of both lists are equal using </a:t>
            </a:r>
            <a:r>
              <a:rPr lang="en-US" dirty="0" err="1">
                <a:solidFill>
                  <a:schemeClr val="tx1"/>
                </a:solidFill>
              </a:rPr>
              <a:t>len</a:t>
            </a:r>
            <a:r>
              <a:rPr lang="en-US" dirty="0">
                <a:solidFill>
                  <a:schemeClr val="tx1"/>
                </a:solidFill>
              </a:rPr>
              <a:t>() function</a:t>
            </a:r>
          </a:p>
          <a:p>
            <a:pPr marL="1371600" lvl="2" indent="-4572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If they are not equal print a message and return</a:t>
            </a:r>
          </a:p>
          <a:p>
            <a:pPr marL="1371600" lvl="2" indent="-4572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Generate the range of indices to iterate over</a:t>
            </a:r>
          </a:p>
          <a:p>
            <a:pPr marL="1371600" lvl="2" indent="-4572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Return the value of the dot product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Test it</a:t>
            </a:r>
          </a:p>
          <a:p>
            <a:pPr marL="1371600" lvl="2" indent="-4572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Define 2 lists a=[1,2,3,4,5] and b=[6,7,8,9,10]</a:t>
            </a:r>
          </a:p>
          <a:p>
            <a:pPr marL="1371600" lvl="2" indent="-4572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Compute Dot Product with your function</a:t>
            </a:r>
          </a:p>
          <a:p>
            <a:pPr marL="1371600" lvl="2" indent="-4572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Print result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2628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605D2CF-2EF5-D045-8108-D43ED568B71B}"/>
              </a:ext>
            </a:extLst>
          </p:cNvPr>
          <p:cNvSpPr txBox="1">
            <a:spLocks/>
          </p:cNvSpPr>
          <p:nvPr/>
        </p:nvSpPr>
        <p:spPr>
          <a:xfrm>
            <a:off x="742071" y="949568"/>
            <a:ext cx="7772400" cy="662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200" dirty="0"/>
              <a:t>Exercise</a:t>
            </a:r>
            <a:br>
              <a:rPr lang="en-US" sz="3200" dirty="0"/>
            </a:br>
            <a:r>
              <a:rPr lang="en-US" sz="1600" dirty="0" err="1">
                <a:solidFill>
                  <a:srgbClr val="FF0000"/>
                </a:solidFill>
              </a:rPr>
              <a:t>introduction.ipynb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DE9756-77A4-164C-92B1-9AE327019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06" y="1781477"/>
            <a:ext cx="7797800" cy="370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873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C7F276-33B8-CD49-8945-4F1973D6D888}"/>
              </a:ext>
            </a:extLst>
          </p:cNvPr>
          <p:cNvSpPr txBox="1">
            <a:spLocks/>
          </p:cNvSpPr>
          <p:nvPr/>
        </p:nvSpPr>
        <p:spPr>
          <a:xfrm>
            <a:off x="699868" y="949568"/>
            <a:ext cx="7772400" cy="662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200"/>
              <a:t>Python Basic File I/O</a:t>
            </a:r>
            <a:endParaRPr lang="en-US" sz="32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C1088D9-B849-8E4A-84CE-181AE45ADD2D}"/>
              </a:ext>
            </a:extLst>
          </p:cNvPr>
          <p:cNvSpPr txBox="1">
            <a:spLocks/>
          </p:cNvSpPr>
          <p:nvPr/>
        </p:nvSpPr>
        <p:spPr>
          <a:xfrm>
            <a:off x="699868" y="1909689"/>
            <a:ext cx="7772400" cy="3384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/>
              <a:t>Open a file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>
                <a:solidFill>
                  <a:schemeClr val="tx1"/>
                </a:solidFill>
              </a:rPr>
              <a:t>file_object = open(file_name [, access_mode][, buffering])	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>
                <a:solidFill>
                  <a:schemeClr val="tx1"/>
                </a:solidFill>
              </a:rPr>
              <a:t>Access Mode : Read (r), Write (w), Append (a)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>
                <a:solidFill>
                  <a:schemeClr val="tx1"/>
                </a:solidFill>
              </a:rPr>
              <a:t>Buffering (Size of file buffer)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>
                <a:solidFill>
                  <a:schemeClr val="tx1"/>
                </a:solidFill>
              </a:rPr>
              <a:t>0==Unbuffered, 1==Line Buffered, &gt;1==Size of buffer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>
                <a:solidFill>
                  <a:schemeClr val="tx1"/>
                </a:solidFill>
              </a:rPr>
              <a:t>Returns a file object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>
                <a:solidFill>
                  <a:schemeClr val="tx1"/>
                </a:solidFill>
              </a:rPr>
              <a:t>Use its methods to manipulate file</a:t>
            </a:r>
          </a:p>
          <a:p>
            <a:pPr marL="800100" lvl="1" indent="-342900">
              <a:buFont typeface="Arial" charset="0"/>
              <a:buChar char="•"/>
            </a:pPr>
            <a:endParaRPr lang="en-US">
              <a:solidFill>
                <a:schemeClr val="tx1"/>
              </a:solidFill>
            </a:endParaRPr>
          </a:p>
          <a:p>
            <a:pPr marL="800100" lvl="1" indent="-342900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8127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575F03-FECE-EB48-B9F7-4DA04A61FD6F}"/>
              </a:ext>
            </a:extLst>
          </p:cNvPr>
          <p:cNvSpPr txBox="1">
            <a:spLocks/>
          </p:cNvSpPr>
          <p:nvPr/>
        </p:nvSpPr>
        <p:spPr>
          <a:xfrm>
            <a:off x="742071" y="1005839"/>
            <a:ext cx="7772400" cy="662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200"/>
              <a:t>Python Basic File I/O</a:t>
            </a:r>
            <a:endParaRPr lang="en-US" sz="32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43AED88-24AD-B644-A8E4-E9F561AEEE3C}"/>
              </a:ext>
            </a:extLst>
          </p:cNvPr>
          <p:cNvSpPr txBox="1">
            <a:spLocks/>
          </p:cNvSpPr>
          <p:nvPr/>
        </p:nvSpPr>
        <p:spPr>
          <a:xfrm>
            <a:off x="742071" y="1965960"/>
            <a:ext cx="7772400" cy="338491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/>
              <a:t>Read from a file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>
                <a:solidFill>
                  <a:schemeClr val="tx1"/>
                </a:solidFill>
              </a:rPr>
              <a:t>data_string = file_object.read(number_of_bytes_to_read)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>
                <a:solidFill>
                  <a:schemeClr val="tx1"/>
                </a:solidFill>
              </a:rPr>
              <a:t>Returns a string (even if file is binary)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>
                <a:solidFill>
                  <a:schemeClr val="tx1"/>
                </a:solidFill>
              </a:rPr>
              <a:t>Current position in the file 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>
                <a:solidFill>
                  <a:schemeClr val="tx1"/>
                </a:solidFill>
              </a:rPr>
              <a:t>file_object.tell()</a:t>
            </a:r>
          </a:p>
          <a:p>
            <a:pPr marL="342900" indent="-342900">
              <a:buFont typeface="Arial" charset="0"/>
              <a:buChar char="•"/>
            </a:pPr>
            <a:r>
              <a:rPr lang="en-US"/>
              <a:t>Read a line from file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>
                <a:solidFill>
                  <a:schemeClr val="tx1"/>
                </a:solidFill>
              </a:rPr>
              <a:t>line_string = file.object.readline()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>
                <a:solidFill>
                  <a:schemeClr val="tx1"/>
                </a:solidFill>
              </a:rPr>
              <a:t>Reads till trailing newline (“\n”) character.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>
                <a:solidFill>
                  <a:schemeClr val="tx1"/>
                </a:solidFill>
              </a:rPr>
              <a:t>Retains it in the string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>
                <a:solidFill>
                  <a:schemeClr val="tx1"/>
                </a:solidFill>
              </a:rPr>
              <a:t>Returns blank string for EOF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4366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E6B86A0-88A6-D34B-B8B1-85E50C07BF06}"/>
              </a:ext>
            </a:extLst>
          </p:cNvPr>
          <p:cNvSpPr txBox="1">
            <a:spLocks/>
          </p:cNvSpPr>
          <p:nvPr/>
        </p:nvSpPr>
        <p:spPr>
          <a:xfrm>
            <a:off x="685800" y="1371599"/>
            <a:ext cx="7772400" cy="662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200"/>
              <a:t>Python Basic File I/O</a:t>
            </a:r>
            <a:endParaRPr lang="en-US" sz="320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78D3B1C-EF56-D640-8F71-60C13997360B}"/>
              </a:ext>
            </a:extLst>
          </p:cNvPr>
          <p:cNvSpPr txBox="1">
            <a:spLocks/>
          </p:cNvSpPr>
          <p:nvPr/>
        </p:nvSpPr>
        <p:spPr>
          <a:xfrm>
            <a:off x="685800" y="2331720"/>
            <a:ext cx="7772400" cy="3384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dirty="0"/>
              <a:t>Write to a file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data_string</a:t>
            </a:r>
            <a:r>
              <a:rPr lang="en-US" dirty="0">
                <a:solidFill>
                  <a:schemeClr val="tx1"/>
                </a:solidFill>
              </a:rPr>
              <a:t> = </a:t>
            </a:r>
            <a:r>
              <a:rPr lang="en-US" dirty="0" err="1">
                <a:solidFill>
                  <a:schemeClr val="tx1"/>
                </a:solidFill>
              </a:rPr>
              <a:t>file_object.write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string_to_write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Returns a string (even if file is binary)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Current position in the file 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file_object.tell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Close a file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file_object.close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33559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7516BA2-6085-6C47-9B5D-3E7C331DA324}"/>
              </a:ext>
            </a:extLst>
          </p:cNvPr>
          <p:cNvSpPr txBox="1">
            <a:spLocks/>
          </p:cNvSpPr>
          <p:nvPr/>
        </p:nvSpPr>
        <p:spPr>
          <a:xfrm>
            <a:off x="685800" y="1371599"/>
            <a:ext cx="7772400" cy="662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200"/>
              <a:t>Exercise</a:t>
            </a:r>
            <a:endParaRPr lang="en-US" sz="32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0134B4A-40C1-1540-9F0F-3CC05484881B}"/>
              </a:ext>
            </a:extLst>
          </p:cNvPr>
          <p:cNvSpPr txBox="1">
            <a:spLocks/>
          </p:cNvSpPr>
          <p:nvPr/>
        </p:nvSpPr>
        <p:spPr>
          <a:xfrm>
            <a:off x="685800" y="2331720"/>
            <a:ext cx="7772400" cy="3384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dirty="0"/>
              <a:t>Write a program to count the number of lines in a book (txt file provided: </a:t>
            </a:r>
            <a:br>
              <a:rPr lang="en-US" dirty="0"/>
            </a:br>
            <a:r>
              <a:rPr lang="en-US" dirty="0"/>
              <a:t>$HOME/</a:t>
            </a:r>
            <a:r>
              <a:rPr lang="en-US" dirty="0" err="1"/>
              <a:t>python_for_ML_training</a:t>
            </a:r>
            <a:r>
              <a:rPr lang="en-US" dirty="0"/>
              <a:t>/data/8M_book.txt).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Give a full path of the file to open()</a:t>
            </a:r>
          </a:p>
          <a:p>
            <a:pPr marL="800100" lvl="1" indent="-342900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79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ACC Wheel ALL-Da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2466" y="2057832"/>
            <a:ext cx="6254314" cy="3441674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521" y="2599028"/>
            <a:ext cx="2344742" cy="1171638"/>
          </a:xfrm>
          <a:prstGeom prst="rect">
            <a:avLst/>
          </a:prstGeom>
        </p:spPr>
      </p:pic>
      <p:pic>
        <p:nvPicPr>
          <p:cNvPr id="3" name="Picture 2" descr="12103900346_9cfa4c2e66_z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26" y="1314471"/>
            <a:ext cx="3722571" cy="1212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9677" y="2599029"/>
            <a:ext cx="1694322" cy="11369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6823" y="1169405"/>
            <a:ext cx="2716896" cy="13575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9996" y="4615750"/>
            <a:ext cx="2781690" cy="138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2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FCD7BF-FF7F-4344-A151-E990E7CE51A8}"/>
              </a:ext>
            </a:extLst>
          </p:cNvPr>
          <p:cNvSpPr txBox="1">
            <a:spLocks/>
          </p:cNvSpPr>
          <p:nvPr/>
        </p:nvSpPr>
        <p:spPr>
          <a:xfrm>
            <a:off x="685799" y="547537"/>
            <a:ext cx="7772400" cy="8050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2400" dirty="0"/>
              <a:t>Exercise</a:t>
            </a:r>
            <a:br>
              <a:rPr lang="en-US" sz="3200" dirty="0"/>
            </a:br>
            <a:r>
              <a:rPr lang="en-US" sz="1600" dirty="0" err="1">
                <a:solidFill>
                  <a:srgbClr val="FF0000"/>
                </a:solidFill>
              </a:rPr>
              <a:t>introduction.ipynb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0A9E03-A839-B34C-8978-311F0F403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352600"/>
            <a:ext cx="7399606" cy="508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2255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DE276-ACAC-B045-B566-47C0DA009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python modules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1B94B-292F-1145-818B-3E061EED3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First on command line run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“module load python/2.7.13”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Python Package Index (pip)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Packages/Modules can be installed locally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No Root </a:t>
            </a:r>
            <a:r>
              <a:rPr lang="en-US" dirty="0" err="1">
                <a:solidFill>
                  <a:schemeClr val="tx1"/>
                </a:solidFill>
              </a:rPr>
              <a:t>priviliges</a:t>
            </a:r>
            <a:r>
              <a:rPr lang="en-US" dirty="0">
                <a:solidFill>
                  <a:schemeClr val="tx1"/>
                </a:solidFill>
              </a:rPr>
              <a:t> required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When searching for an available package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pip search </a:t>
            </a:r>
            <a:r>
              <a:rPr lang="en-US" dirty="0" err="1">
                <a:solidFill>
                  <a:schemeClr val="tx1"/>
                </a:solidFill>
              </a:rPr>
              <a:t>package_name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29453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DE276-ACAC-B045-B566-47C0DA009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python modules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1B94B-292F-1145-818B-3E061EED3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pip install --user </a:t>
            </a:r>
            <a:r>
              <a:rPr lang="en-US" dirty="0" err="1">
                <a:solidFill>
                  <a:srgbClr val="FF0000"/>
                </a:solidFill>
              </a:rPr>
              <a:t>package_name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Installs in the USER_BASE area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~/.local/  folder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To install in a folder you create</a:t>
            </a:r>
          </a:p>
          <a:p>
            <a:r>
              <a:rPr lang="en-US" sz="1600" dirty="0"/>
              <a:t>   </a:t>
            </a:r>
            <a:r>
              <a:rPr lang="en-US" sz="1800" dirty="0"/>
              <a:t>pip install &lt;</a:t>
            </a:r>
            <a:r>
              <a:rPr lang="en-US" sz="1800" dirty="0" err="1"/>
              <a:t>package_name</a:t>
            </a:r>
            <a:r>
              <a:rPr lang="en-US" sz="1800" dirty="0"/>
              <a:t>&gt; --install-option=“--prefix=&lt;local install path&gt;”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For modules from third party distributors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python </a:t>
            </a:r>
            <a:r>
              <a:rPr lang="en-US" dirty="0" err="1">
                <a:solidFill>
                  <a:schemeClr val="tx1"/>
                </a:solidFill>
              </a:rPr>
              <a:t>setup.py</a:t>
            </a:r>
            <a:r>
              <a:rPr lang="en-US" dirty="0">
                <a:solidFill>
                  <a:schemeClr val="tx1"/>
                </a:solidFill>
              </a:rPr>
              <a:t> install --user	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python </a:t>
            </a:r>
            <a:r>
              <a:rPr lang="en-US" dirty="0" err="1">
                <a:solidFill>
                  <a:schemeClr val="tx1"/>
                </a:solidFill>
              </a:rPr>
              <a:t>setup.py</a:t>
            </a:r>
            <a:r>
              <a:rPr lang="en-US" dirty="0">
                <a:solidFill>
                  <a:schemeClr val="tx1"/>
                </a:solidFill>
              </a:rPr>
              <a:t> install --home=&lt;</a:t>
            </a:r>
            <a:r>
              <a:rPr lang="en-US" dirty="0" err="1">
                <a:solidFill>
                  <a:schemeClr val="tx1"/>
                </a:solidFill>
              </a:rPr>
              <a:t>dir</a:t>
            </a:r>
            <a:r>
              <a:rPr lang="en-US" dirty="0">
                <a:solidFill>
                  <a:schemeClr val="tx1"/>
                </a:solidFill>
              </a:rPr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849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DE276-ACAC-B045-B566-47C0DA009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python modules	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2420EDB-9080-1B46-AB55-948F373F61D7}"/>
              </a:ext>
            </a:extLst>
          </p:cNvPr>
          <p:cNvSpPr txBox="1">
            <a:spLocks/>
          </p:cNvSpPr>
          <p:nvPr/>
        </p:nvSpPr>
        <p:spPr>
          <a:xfrm>
            <a:off x="685800" y="2331720"/>
            <a:ext cx="7772400" cy="3384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dirty="0"/>
              <a:t>Install </a:t>
            </a:r>
            <a:r>
              <a:rPr lang="en-US" dirty="0" err="1"/>
              <a:t>SciKit</a:t>
            </a:r>
            <a:r>
              <a:rPr lang="en-US" dirty="0"/>
              <a:t> Learn (</a:t>
            </a:r>
            <a:r>
              <a:rPr lang="en-US" dirty="0" err="1"/>
              <a:t>sklearn</a:t>
            </a:r>
            <a:r>
              <a:rPr lang="en-US" dirty="0"/>
              <a:t>)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Machine Learning for Python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Run PIP to install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  <a:p>
            <a:r>
              <a:rPr lang="en-US" sz="2000" dirty="0">
                <a:solidFill>
                  <a:srgbClr val="FF0000"/>
                </a:solidFill>
              </a:rPr>
              <a:t>pip install --user </a:t>
            </a:r>
            <a:r>
              <a:rPr lang="en-US" sz="2000" dirty="0" err="1">
                <a:solidFill>
                  <a:srgbClr val="FF0000"/>
                </a:solidFill>
              </a:rPr>
              <a:t>sklearn</a:t>
            </a:r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B91115-D599-C44F-8F94-FF4CC7F1D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024175"/>
            <a:ext cx="76200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91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FD776-1904-7B4C-8795-C559F0E60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2420B-FA77-9B47-85C9-C2DA7DC17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Resume at 2PM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9325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Useful Packages for ML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NumPy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SciPy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Pandas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MatplotLib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Scikit</a:t>
            </a:r>
            <a:r>
              <a:rPr lang="en-US" dirty="0">
                <a:solidFill>
                  <a:schemeClr val="tx1"/>
                </a:solidFill>
              </a:rPr>
              <a:t>-Learn</a:t>
            </a:r>
          </a:p>
          <a:p>
            <a:pPr marL="342900" indent="-342900" algn="l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 algn="l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 algn="l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FDE47-1287-C042-B459-9DCD4E96FE5C}" type="datetime1">
              <a:rPr lang="en-US" smtClean="0"/>
              <a:t>4/16/19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268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Important package for Scientific Computing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N-dimensional array object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More efficient than python objects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Tools for integrating low level code (C/C++/Fortran)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Also has Mathematical Functions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Documentation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https://</a:t>
            </a:r>
            <a:r>
              <a:rPr lang="en-US" dirty="0" err="1">
                <a:solidFill>
                  <a:srgbClr val="FF0000"/>
                </a:solidFill>
              </a:rPr>
              <a:t>docs.scipy.org</a:t>
            </a:r>
            <a:r>
              <a:rPr lang="en-US" dirty="0">
                <a:solidFill>
                  <a:srgbClr val="FF0000"/>
                </a:solidFill>
              </a:rPr>
              <a:t>/doc/</a:t>
            </a:r>
            <a:r>
              <a:rPr lang="en-US" dirty="0" err="1">
                <a:solidFill>
                  <a:srgbClr val="FF0000"/>
                </a:solidFill>
              </a:rPr>
              <a:t>numpy</a:t>
            </a:r>
            <a:r>
              <a:rPr lang="en-US" dirty="0">
                <a:solidFill>
                  <a:srgbClr val="FF0000"/>
                </a:solidFill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9955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N-dimensional array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Fundamental part of </a:t>
            </a:r>
            <a:r>
              <a:rPr lang="en-US" dirty="0" err="1">
                <a:solidFill>
                  <a:schemeClr val="tx1"/>
                </a:solidFill>
              </a:rPr>
              <a:t>Numpy</a:t>
            </a:r>
            <a:r>
              <a:rPr lang="en-US" dirty="0">
                <a:solidFill>
                  <a:schemeClr val="tx1"/>
                </a:solidFill>
              </a:rPr>
              <a:t> Package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Container for Homogenous data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Contiguous in memory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Leads to faster operations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Collection manipulated like scalars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0056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37210" y="2226169"/>
            <a:ext cx="4652010" cy="26746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/>
              <a:t>Each Dimension is called an Axis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Shape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Size of array along each dimension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Tuple of axis sizes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Rank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Number of dimensions in array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Length of the Shape Tuple</a:t>
            </a:r>
          </a:p>
          <a:p>
            <a:pPr marL="800100" lvl="1" indent="-342900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5783580" y="2226169"/>
          <a:ext cx="2556510" cy="1777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2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21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41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7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7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7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783581" y="4340718"/>
            <a:ext cx="2556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Shape = (4,3)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Rank  	=    2</a:t>
            </a:r>
          </a:p>
        </p:txBody>
      </p:sp>
    </p:spTree>
    <p:extLst>
      <p:ext uri="{BB962C8B-B14F-4D97-AF65-F5344CB8AC3E}">
        <p14:creationId xmlns:p14="http://schemas.microsoft.com/office/powerpoint/2010/main" val="20233481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Array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Data Types available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int8, uint8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int16, uint16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int32, uint32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int64, uint64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float16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float32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float64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float128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complex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err="1"/>
              <a:t>boolean</a:t>
            </a: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….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455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957763"/>
            <a:ext cx="8124671" cy="1130300"/>
          </a:xfrm>
        </p:spPr>
        <p:txBody>
          <a:bodyPr>
            <a:normAutofit fontScale="90000"/>
          </a:bodyPr>
          <a:lstStyle/>
          <a:p>
            <a:r>
              <a:rPr lang="en-US" dirty="0"/>
              <a:t>High Performance Computing and Machine Learning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13159" y="2249229"/>
            <a:ext cx="8124670" cy="325674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Stampede 2 </a:t>
            </a:r>
            <a:r>
              <a:rPr lang="mr-IN" dirty="0"/>
              <a:t>–</a:t>
            </a:r>
            <a:r>
              <a:rPr lang="en-US" dirty="0"/>
              <a:t> 18 </a:t>
            </a:r>
            <a:r>
              <a:rPr lang="en-US" dirty="0" err="1"/>
              <a:t>Pflops</a:t>
            </a:r>
            <a:r>
              <a:rPr lang="en-US" dirty="0"/>
              <a:t> for simulation and modeling</a:t>
            </a:r>
          </a:p>
          <a:p>
            <a:pPr lvl="1"/>
            <a:r>
              <a:rPr lang="en-US" dirty="0"/>
              <a:t>Mixture of Xeon and Xeon Phi systems</a:t>
            </a:r>
          </a:p>
          <a:p>
            <a:pPr lvl="1"/>
            <a:r>
              <a:rPr lang="en-US" dirty="0"/>
              <a:t>Larger per node memory footprint</a:t>
            </a:r>
          </a:p>
          <a:p>
            <a:pPr marL="279012" lvl="1"/>
            <a:endParaRPr lang="en-US" dirty="0"/>
          </a:p>
          <a:p>
            <a:r>
              <a:rPr lang="en-US" dirty="0"/>
              <a:t>Maverick2 </a:t>
            </a:r>
            <a:r>
              <a:rPr lang="mr-IN" dirty="0"/>
              <a:t>–</a:t>
            </a:r>
            <a:r>
              <a:rPr lang="en-US" dirty="0"/>
              <a:t> GPU Enabled system</a:t>
            </a:r>
          </a:p>
          <a:p>
            <a:pPr lvl="1"/>
            <a:r>
              <a:rPr lang="en-US" dirty="0"/>
              <a:t>GTX  - 23 Nodes, 4x Nvidia 1080 TI GPUs per node</a:t>
            </a:r>
          </a:p>
          <a:p>
            <a:pPr lvl="1"/>
            <a:r>
              <a:rPr lang="en-US" dirty="0"/>
              <a:t>V100 - 4 Nodes, 2x Nvidia V100 GPUs per node</a:t>
            </a:r>
          </a:p>
          <a:p>
            <a:pPr marL="279012" lvl="1"/>
            <a:r>
              <a:rPr lang="en-US" dirty="0"/>
              <a:t>    P100 – 3 Nodes, 2x Nvidia P100 GPUs per node </a:t>
            </a:r>
          </a:p>
          <a:p>
            <a:pPr marL="279012" lvl="1"/>
            <a:r>
              <a:rPr lang="en-US" dirty="0"/>
              <a:t>   Machine Learning system optimized for GPU (</a:t>
            </a:r>
            <a:r>
              <a:rPr lang="en-US" dirty="0" err="1"/>
              <a:t>Tensorflow</a:t>
            </a:r>
            <a:r>
              <a:rPr lang="en-US" dirty="0"/>
              <a:t>, Caffe)</a:t>
            </a:r>
          </a:p>
          <a:p>
            <a:pPr marL="279012" lvl="1"/>
            <a:endParaRPr lang="en-US" dirty="0"/>
          </a:p>
          <a:p>
            <a:r>
              <a:rPr lang="en-US" dirty="0"/>
              <a:t>Wrangler </a:t>
            </a:r>
            <a:r>
              <a:rPr lang="mr-IN" dirty="0"/>
              <a:t>–</a:t>
            </a:r>
            <a:r>
              <a:rPr lang="en-US" dirty="0"/>
              <a:t> 96 nodes cluster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Hadoop</a:t>
            </a:r>
            <a:r>
              <a:rPr lang="en-US" dirty="0"/>
              <a:t> based for data intensive computing</a:t>
            </a:r>
          </a:p>
          <a:p>
            <a:pPr marL="557213" lvl="2"/>
            <a:r>
              <a:rPr lang="en-US" sz="1600" dirty="0"/>
              <a:t>10PB disk based </a:t>
            </a:r>
            <a:r>
              <a:rPr lang="en-US" sz="1600" dirty="0" err="1"/>
              <a:t>Lustre</a:t>
            </a:r>
            <a:r>
              <a:rPr lang="en-US" sz="1600" dirty="0"/>
              <a:t> file system</a:t>
            </a:r>
          </a:p>
          <a:p>
            <a:pPr lvl="1"/>
            <a:r>
              <a:rPr lang="en-US" dirty="0"/>
              <a:t>Flash storage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63164" y="5627031"/>
            <a:ext cx="656338" cy="27384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8483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Numpy</a:t>
            </a:r>
            <a:r>
              <a:rPr lang="en-US" dirty="0"/>
              <a:t> Array </a:t>
            </a:r>
            <a:br>
              <a:rPr lang="en-US" dirty="0"/>
            </a:br>
            <a:r>
              <a:rPr lang="en-US" sz="2000" b="0" dirty="0" err="1">
                <a:solidFill>
                  <a:srgbClr val="FF0000"/>
                </a:solidFill>
              </a:rPr>
              <a:t>python_for_ML_training</a:t>
            </a:r>
            <a:r>
              <a:rPr lang="en-US" sz="2000" b="0" dirty="0">
                <a:solidFill>
                  <a:srgbClr val="FF0000"/>
                </a:solidFill>
              </a:rPr>
              <a:t> / unsupervised / </a:t>
            </a:r>
            <a:r>
              <a:rPr lang="en-US" sz="2000" b="0" dirty="0" err="1">
                <a:solidFill>
                  <a:srgbClr val="FF0000"/>
                </a:solidFill>
              </a:rPr>
              <a:t>numpy_examples.ipynb</a:t>
            </a:r>
            <a:endParaRPr lang="en-US" sz="2000" b="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D86BB-C116-D241-B191-1D6BA2035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48" y="2185986"/>
            <a:ext cx="7073703" cy="401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5361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Array </a:t>
            </a:r>
            <a:br>
              <a:rPr lang="en-US" dirty="0"/>
            </a:br>
            <a:r>
              <a:rPr lang="en-US" sz="2800" b="0" dirty="0" err="1">
                <a:solidFill>
                  <a:srgbClr val="FF0000"/>
                </a:solidFill>
              </a:rPr>
              <a:t>numpy_examples.ipynb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B5A4A-A8A4-D44C-8EC6-18E5D3384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69" y="2141274"/>
            <a:ext cx="4635132" cy="41083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815" y="2994661"/>
            <a:ext cx="3242709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7127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Array Slicing</a:t>
            </a:r>
            <a:br>
              <a:rPr lang="en-US" dirty="0"/>
            </a:br>
            <a:r>
              <a:rPr lang="en-US" sz="2800" b="0" dirty="0" err="1">
                <a:solidFill>
                  <a:srgbClr val="FF0000"/>
                </a:solidFill>
              </a:rPr>
              <a:t>numpy_examples.ipynb</a:t>
            </a:r>
            <a:endParaRPr lang="en-US" sz="2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3B910E-E704-654C-9F97-079BD6D01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524000" y="2848610"/>
          <a:ext cx="6095999" cy="2272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80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0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80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80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983890" y="2252009"/>
            <a:ext cx="4617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test_array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564424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Array Slicing</a:t>
            </a:r>
            <a:br>
              <a:rPr lang="en-US" dirty="0"/>
            </a:br>
            <a:r>
              <a:rPr lang="en-US" sz="2800" b="0" dirty="0" err="1">
                <a:solidFill>
                  <a:srgbClr val="FF0000"/>
                </a:solidFill>
              </a:rPr>
              <a:t>numpy_examples.ipynb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6BBB8B-2A6A-3443-8726-157FED355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568600" y="3350416"/>
          <a:ext cx="6095999" cy="2272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80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0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80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80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1568600" y="2903377"/>
          <a:ext cx="6095999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046629" y="3350416"/>
          <a:ext cx="419100" cy="227203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80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00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800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800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983889" y="2342036"/>
            <a:ext cx="4617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test_array</a:t>
            </a:r>
            <a:r>
              <a:rPr lang="en-US" sz="2400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35735117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Array Slicing</a:t>
            </a:r>
            <a:br>
              <a:rPr lang="en-US" dirty="0"/>
            </a:br>
            <a:r>
              <a:rPr lang="en-US" sz="2800" b="0" dirty="0" err="1">
                <a:solidFill>
                  <a:srgbClr val="FF0000"/>
                </a:solidFill>
              </a:rPr>
              <a:t>numpy_examples.ipynb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93590E-D3A1-2040-8C3D-FC93BCCD3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1550671" y="3637280"/>
          <a:ext cx="6095999" cy="2272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80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0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80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80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550671" y="3190241"/>
          <a:ext cx="6095999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1028700" y="3637280"/>
          <a:ext cx="419100" cy="227203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80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00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800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800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965960" y="2628900"/>
            <a:ext cx="4617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test_array</a:t>
            </a:r>
            <a:r>
              <a:rPr lang="en-US" sz="2400" dirty="0"/>
              <a:t>[1:3]</a:t>
            </a:r>
          </a:p>
        </p:txBody>
      </p:sp>
    </p:spTree>
    <p:extLst>
      <p:ext uri="{BB962C8B-B14F-4D97-AF65-F5344CB8AC3E}">
        <p14:creationId xmlns:p14="http://schemas.microsoft.com/office/powerpoint/2010/main" val="23722876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Array Slicing</a:t>
            </a:r>
            <a:br>
              <a:rPr lang="en-US" dirty="0"/>
            </a:br>
            <a:r>
              <a:rPr lang="en-US" sz="2800" b="0" dirty="0" err="1">
                <a:solidFill>
                  <a:srgbClr val="FF0000"/>
                </a:solidFill>
              </a:rPr>
              <a:t>numpy_examples.ipynb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35171BF-AE00-3D4C-8BFE-97D2C0B03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550671" y="3637280"/>
          <a:ext cx="6095999" cy="2272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80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0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80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80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550671" y="3190241"/>
          <a:ext cx="6095999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028700" y="3637280"/>
          <a:ext cx="419100" cy="227203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80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00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800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800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965960" y="2628900"/>
            <a:ext cx="4617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test_array</a:t>
            </a:r>
            <a:r>
              <a:rPr lang="en-US" sz="2400" dirty="0"/>
              <a:t>[2,5]</a:t>
            </a:r>
          </a:p>
        </p:txBody>
      </p:sp>
    </p:spTree>
    <p:extLst>
      <p:ext uri="{BB962C8B-B14F-4D97-AF65-F5344CB8AC3E}">
        <p14:creationId xmlns:p14="http://schemas.microsoft.com/office/powerpoint/2010/main" val="9109670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Array Slicing</a:t>
            </a:r>
            <a:br>
              <a:rPr lang="en-US" dirty="0"/>
            </a:br>
            <a:r>
              <a:rPr lang="en-US" sz="2800" b="0" dirty="0" err="1">
                <a:solidFill>
                  <a:srgbClr val="FF0000"/>
                </a:solidFill>
              </a:rPr>
              <a:t>numpy_examples.ipynb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6CB1A08-886E-B545-A60C-FB038930C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550671" y="3637280"/>
          <a:ext cx="6095999" cy="2272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80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0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80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80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49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550671" y="3190241"/>
          <a:ext cx="6095999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028700" y="3637280"/>
          <a:ext cx="419100" cy="227203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80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00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800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800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965960" y="2628900"/>
            <a:ext cx="4617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test_array</a:t>
            </a:r>
            <a:r>
              <a:rPr lang="en-US" sz="2400" dirty="0"/>
              <a:t>[1:3, 2:5]</a:t>
            </a:r>
          </a:p>
        </p:txBody>
      </p:sp>
    </p:spTree>
    <p:extLst>
      <p:ext uri="{BB962C8B-B14F-4D97-AF65-F5344CB8AC3E}">
        <p14:creationId xmlns:p14="http://schemas.microsoft.com/office/powerpoint/2010/main" val="2169016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33B2BD-6008-4144-AE36-A4E18139C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868" y="2034539"/>
            <a:ext cx="6726264" cy="379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3840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- </a:t>
            </a:r>
            <a:r>
              <a:rPr lang="en-US" dirty="0" err="1"/>
              <a:t>ufunc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Universal functions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Part of the </a:t>
            </a:r>
            <a:r>
              <a:rPr lang="en-US" dirty="0" err="1">
                <a:solidFill>
                  <a:schemeClr val="tx1"/>
                </a:solidFill>
              </a:rPr>
              <a:t>np.”namespace</a:t>
            </a:r>
            <a:r>
              <a:rPr lang="en-US" dirty="0">
                <a:solidFill>
                  <a:schemeClr val="tx1"/>
                </a:solidFill>
              </a:rPr>
              <a:t>”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np.sqrt</a:t>
            </a:r>
            <a:r>
              <a:rPr lang="en-US" dirty="0">
                <a:solidFill>
                  <a:schemeClr val="tx1"/>
                </a:solidFill>
              </a:rPr>
              <a:t>(array)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Operate on </a:t>
            </a:r>
            <a:r>
              <a:rPr lang="en-US" dirty="0" err="1"/>
              <a:t>ndarrays</a:t>
            </a:r>
            <a:r>
              <a:rPr lang="en-US" dirty="0"/>
              <a:t> element-by-element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/>
              <a:t>Builtin</a:t>
            </a:r>
            <a:r>
              <a:rPr lang="en-US" dirty="0"/>
              <a:t> functions, implemented in C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Low level close to hardware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Efficient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Vectorized</a:t>
            </a:r>
            <a:r>
              <a:rPr lang="en-US" dirty="0">
                <a:solidFill>
                  <a:schemeClr val="tx1"/>
                </a:solidFill>
              </a:rPr>
              <a:t> versions of their python counterparts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9178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- </a:t>
            </a:r>
            <a:r>
              <a:rPr lang="en-US" dirty="0" err="1"/>
              <a:t>ufunc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err="1"/>
              <a:t>np.arange</a:t>
            </a:r>
            <a:r>
              <a:rPr lang="en-US" dirty="0"/>
              <a:t>(number)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/>
              <a:t>np.dot</a:t>
            </a:r>
            <a:r>
              <a:rPr lang="en-US" dirty="0"/>
              <a:t>(array, array)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/>
              <a:t>np.sqrt</a:t>
            </a:r>
            <a:r>
              <a:rPr lang="en-US" dirty="0"/>
              <a:t>(array)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/>
              <a:t>np.sort</a:t>
            </a:r>
            <a:r>
              <a:rPr lang="en-US" dirty="0"/>
              <a:t>(array)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/>
              <a:t>np.mean</a:t>
            </a:r>
            <a:r>
              <a:rPr lang="en-US" dirty="0"/>
              <a:t>(array)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/>
              <a:t>np.random.randn</a:t>
            </a:r>
            <a:r>
              <a:rPr lang="en-US" dirty="0"/>
              <a:t>(x, y, z…)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942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75525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Mature plotting library for Python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  <a:hlinkClick r:id="rId2"/>
              </a:rPr>
              <a:t>https://matplotlib.org/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Many options plots, coloring and  visualizations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Demo codes</a:t>
            </a:r>
          </a:p>
          <a:p>
            <a:pPr marL="342900" indent="-342900" algn="l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FDE47-1287-C042-B459-9DCD4E96FE5C}" type="datetime1">
              <a:rPr lang="en-US" smtClean="0"/>
              <a:t>4/16/19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60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027531"/>
            <a:ext cx="77724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741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 notebook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%</a:t>
            </a:r>
            <a:r>
              <a:rPr lang="en-US" dirty="0" err="1">
                <a:solidFill>
                  <a:schemeClr val="tx1"/>
                </a:solidFill>
              </a:rPr>
              <a:t>matplotlib</a:t>
            </a:r>
            <a:r>
              <a:rPr lang="en-US" dirty="0">
                <a:solidFill>
                  <a:schemeClr val="tx1"/>
                </a:solidFill>
              </a:rPr>
              <a:t> inline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Scatter plot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Line plot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Histogram/Bar Plot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3D Plot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FDE47-1287-C042-B459-9DCD4E96FE5C}" type="datetime1">
              <a:rPr lang="en-US" smtClean="0"/>
              <a:t>4/16/19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242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Matplotlib</a:t>
            </a:r>
            <a:br>
              <a:rPr lang="en-US" dirty="0"/>
            </a:br>
            <a:r>
              <a:rPr lang="en-US" sz="2400" b="0" dirty="0" err="1">
                <a:solidFill>
                  <a:srgbClr val="FF0000"/>
                </a:solidFill>
              </a:rPr>
              <a:t>matplotlib_examples.ipynb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C6F834-A4F0-AC43-9691-C805F88A8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FDE47-1287-C042-B459-9DCD4E96FE5C}" type="datetime1">
              <a:rPr lang="en-US" smtClean="0"/>
              <a:t>4/16/19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62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846" y="4398379"/>
            <a:ext cx="3476167" cy="23230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81" y="4468733"/>
            <a:ext cx="3250268" cy="22527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924" y="2165272"/>
            <a:ext cx="3270089" cy="22331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10" y="2135083"/>
            <a:ext cx="3304339" cy="223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447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Example – Random Walking</a:t>
            </a:r>
            <a:br>
              <a:rPr lang="en-US" sz="3200" dirty="0"/>
            </a:br>
            <a:r>
              <a:rPr lang="en-US" sz="2400" b="0" dirty="0" err="1">
                <a:solidFill>
                  <a:srgbClr val="FF0000"/>
                </a:solidFill>
              </a:rPr>
              <a:t>matplotlib_examples.ipynb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E5DE2D-8C5D-FA41-9E7A-574358206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FDE47-1287-C042-B459-9DCD4E96FE5C}" type="datetime1">
              <a:rPr lang="en-US" smtClean="0"/>
              <a:t>4/16/19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63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366936"/>
            <a:ext cx="5003800" cy="330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0" y="2913681"/>
            <a:ext cx="2933700" cy="181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932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Example – 3D Random Walking</a:t>
            </a:r>
            <a:br>
              <a:rPr lang="en-US" sz="3200" dirty="0"/>
            </a:br>
            <a:r>
              <a:rPr lang="en-US" sz="2800" b="0" dirty="0" err="1">
                <a:solidFill>
                  <a:srgbClr val="FF0000"/>
                </a:solidFill>
              </a:rPr>
              <a:t>matplotlib_examples.ipynb</a:t>
            </a:r>
            <a:endParaRPr lang="en-US" sz="2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63A30-166A-BB41-9D91-685F408FB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FDE47-1287-C042-B459-9DCD4E96FE5C}" type="datetime1">
              <a:rPr lang="en-US" smtClean="0"/>
              <a:t>4/16/19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64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33" y="2710137"/>
            <a:ext cx="4339367" cy="29039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792" y="2710137"/>
            <a:ext cx="4434750" cy="273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575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SciPy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Python package dedicated to scientific computing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Module each for specialized areas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special functions, statistics, optimization etc.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Builds upon </a:t>
            </a:r>
            <a:r>
              <a:rPr lang="en-US" dirty="0" err="1">
                <a:solidFill>
                  <a:schemeClr val="tx1"/>
                </a:solidFill>
              </a:rPr>
              <a:t>NumPy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To import from package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scipy</a:t>
            </a:r>
            <a:r>
              <a:rPr lang="en-US" dirty="0">
                <a:solidFill>
                  <a:schemeClr val="tx1"/>
                </a:solidFill>
              </a:rPr>
              <a:t> import sub-module-name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FDE47-1287-C042-B459-9DCD4E96FE5C}" type="datetime1">
              <a:rPr lang="en-US" smtClean="0"/>
              <a:t>4/16/19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8531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SciPy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Special Functions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Integration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Optimization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Interpolation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Fourier Transforms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Signal Processing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Linear Algebra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Statistics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FDE47-1287-C042-B459-9DCD4E96FE5C}" type="datetime1">
              <a:rPr lang="en-US" smtClean="0"/>
              <a:t>4/16/19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8087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SciPy</a:t>
            </a:r>
            <a:br>
              <a:rPr lang="en-US" dirty="0"/>
            </a:br>
            <a:r>
              <a:rPr lang="en-US" sz="2400" b="0" dirty="0" err="1">
                <a:solidFill>
                  <a:srgbClr val="FF0000"/>
                </a:solidFill>
              </a:rPr>
              <a:t>scipy_fft_demo.ipynb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01938-D043-7443-A621-915758E71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FDE47-1287-C042-B459-9DCD4E96FE5C}" type="datetime1">
              <a:rPr lang="en-US" smtClean="0"/>
              <a:t>4/16/19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67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220" y="2034540"/>
            <a:ext cx="5429250" cy="432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4771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SciPy</a:t>
            </a:r>
            <a:br>
              <a:rPr lang="en-US" dirty="0"/>
            </a:br>
            <a:r>
              <a:rPr lang="en-US" sz="2400" b="0" dirty="0" err="1">
                <a:solidFill>
                  <a:srgbClr val="FF0000"/>
                </a:solidFill>
              </a:rPr>
              <a:t>scipy_fft_demo.ipynb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053066-F535-A84D-B89E-4B22DC7DB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FDE47-1287-C042-B459-9DCD4E96FE5C}" type="datetime1">
              <a:rPr lang="en-US" smtClean="0"/>
              <a:t>4/16/19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68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34540"/>
            <a:ext cx="3281766" cy="22713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964" y="2071982"/>
            <a:ext cx="3487119" cy="22339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521" y="4343332"/>
            <a:ext cx="3605300" cy="238518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20317" y="2865770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+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09477" y="5212759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2443678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SciPy</a:t>
            </a:r>
            <a:br>
              <a:rPr lang="en-US" dirty="0"/>
            </a:br>
            <a:r>
              <a:rPr lang="en-US" sz="2400" b="0" dirty="0" err="1">
                <a:solidFill>
                  <a:srgbClr val="FF0000"/>
                </a:solidFill>
              </a:rPr>
              <a:t>scipy_fft_demo.ipynb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F75B5-0CE3-2945-8487-578D01BCD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FDE47-1287-C042-B459-9DCD4E96FE5C}" type="datetime1">
              <a:rPr lang="en-US" smtClean="0"/>
              <a:t>4/16/19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69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60" y="3363132"/>
            <a:ext cx="3392234" cy="18752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807" y="2681205"/>
            <a:ext cx="4435403" cy="291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32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2"/>
          <p:cNvSpPr txBox="1">
            <a:spLocks noGrp="1"/>
          </p:cNvSpPr>
          <p:nvPr>
            <p:ph type="title"/>
          </p:nvPr>
        </p:nvSpPr>
        <p:spPr>
          <a:xfrm>
            <a:off x="513159" y="1026942"/>
            <a:ext cx="8245800" cy="1130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lt1"/>
              </a:buClr>
              <a:buSzPts val="2700"/>
            </a:pPr>
            <a:r>
              <a:rPr lang="en-US" dirty="0"/>
              <a:t>FRONTERA</a:t>
            </a:r>
            <a:endParaRPr dirty="0"/>
          </a:p>
        </p:txBody>
      </p:sp>
      <p:sp>
        <p:nvSpPr>
          <p:cNvPr id="466" name="Google Shape;466;p62"/>
          <p:cNvSpPr txBox="1">
            <a:spLocks noGrp="1"/>
          </p:cNvSpPr>
          <p:nvPr>
            <p:ph type="body" idx="1"/>
          </p:nvPr>
        </p:nvSpPr>
        <p:spPr>
          <a:xfrm>
            <a:off x="478427" y="1902278"/>
            <a:ext cx="8039100" cy="2201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marL="285750" indent="-285750">
              <a:spcBef>
                <a:spcPts val="0"/>
              </a:spcBef>
              <a:buSzPts val="1440"/>
              <a:buFont typeface="Arial" panose="020B0604020202020204" pitchFamily="34" charset="0"/>
              <a:buChar char="•"/>
            </a:pPr>
            <a:r>
              <a:rPr lang="en-US" sz="1800" dirty="0"/>
              <a:t>Coming soon in 2019 </a:t>
            </a:r>
          </a:p>
          <a:p>
            <a:pPr marL="285750" indent="-285750">
              <a:spcBef>
                <a:spcPts val="0"/>
              </a:spcBef>
              <a:buSzPts val="1440"/>
              <a:buFont typeface="Arial" panose="020B0604020202020204" pitchFamily="34" charset="0"/>
              <a:buChar char="•"/>
            </a:pPr>
            <a:r>
              <a:rPr lang="en-US" sz="1800" dirty="0"/>
              <a:t>Aimed at the largest problems scientists and engineers currently face</a:t>
            </a:r>
            <a:endParaRPr lang="en-US" dirty="0"/>
          </a:p>
          <a:p>
            <a:pPr marL="285750" indent="-285750">
              <a:spcBef>
                <a:spcPts val="0"/>
              </a:spcBef>
              <a:buSzPts val="1440"/>
              <a:buFont typeface="Arial" panose="020B0604020202020204" pitchFamily="34" charset="0"/>
              <a:buChar char="•"/>
            </a:pPr>
            <a:r>
              <a:rPr lang="en-US" sz="1800" dirty="0"/>
              <a:t>TACC will Support and operate this system for 5 years. </a:t>
            </a:r>
            <a:endParaRPr lang="en-US" dirty="0"/>
          </a:p>
          <a:p>
            <a:pPr marL="285750" indent="-285750">
              <a:spcBef>
                <a:spcPts val="0"/>
              </a:spcBef>
              <a:buSzPts val="1440"/>
              <a:buFont typeface="Arial" panose="020B0604020202020204" pitchFamily="34" charset="0"/>
              <a:buChar char="•"/>
            </a:pPr>
            <a:r>
              <a:rPr lang="en-US" sz="1800" dirty="0"/>
              <a:t>Plan a potential phase 2 system, with 10x the capabilities, for the future challenges scientists will face. </a:t>
            </a:r>
            <a:endParaRPr dirty="0"/>
          </a:p>
        </p:txBody>
      </p:sp>
      <p:sp>
        <p:nvSpPr>
          <p:cNvPr id="467" name="Google Shape;467;p62"/>
          <p:cNvSpPr txBox="1">
            <a:spLocks noGrp="1"/>
          </p:cNvSpPr>
          <p:nvPr>
            <p:ph type="dt" idx="10"/>
          </p:nvPr>
        </p:nvSpPr>
        <p:spPr>
          <a:xfrm>
            <a:off x="7930267" y="5731467"/>
            <a:ext cx="587400" cy="169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0" bIns="45700" rtlCol="0" anchor="ctr" anchorCtr="0">
            <a:noAutofit/>
          </a:bodyPr>
          <a:lstStyle/>
          <a:p>
            <a:pPr algn="r"/>
            <a:r>
              <a:rPr lang="en-US"/>
              <a:t>11/10/18</a:t>
            </a:r>
            <a:endParaRPr/>
          </a:p>
        </p:txBody>
      </p:sp>
      <p:sp>
        <p:nvSpPr>
          <p:cNvPr id="468" name="Google Shape;468;p62"/>
          <p:cNvSpPr txBox="1">
            <a:spLocks noGrp="1"/>
          </p:cNvSpPr>
          <p:nvPr>
            <p:ph type="sldNum" idx="12"/>
          </p:nvPr>
        </p:nvSpPr>
        <p:spPr>
          <a:xfrm>
            <a:off x="8630886" y="5731467"/>
            <a:ext cx="388500" cy="169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45700" rIns="91425" bIns="45700" rtlCol="0" anchor="ctr" anchorCtr="0">
            <a:noAutofit/>
          </a:bodyPr>
          <a:lstStyle/>
          <a:p>
            <a:pPr algn="l"/>
            <a:fld id="{00000000-1234-1234-1234-123412341234}" type="slidenum">
              <a:rPr lang="en-US"/>
              <a:pPr algn="l"/>
              <a:t>7</a:t>
            </a:fld>
            <a:endParaRPr/>
          </a:p>
        </p:txBody>
      </p:sp>
      <p:sp>
        <p:nvSpPr>
          <p:cNvPr id="469" name="Google Shape;469;p62"/>
          <p:cNvSpPr/>
          <p:nvPr/>
        </p:nvSpPr>
        <p:spPr>
          <a:xfrm>
            <a:off x="1877999" y="4542258"/>
            <a:ext cx="5516100" cy="1059300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rgbClr val="0230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0" name="Google Shape;470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0014" y="4573434"/>
            <a:ext cx="5112075" cy="9969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31680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Pandas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Python package that builds upon </a:t>
            </a:r>
            <a:r>
              <a:rPr lang="en-US" dirty="0" err="1">
                <a:solidFill>
                  <a:schemeClr val="tx1"/>
                </a:solidFill>
              </a:rPr>
              <a:t>numpy</a:t>
            </a:r>
            <a:r>
              <a:rPr lang="en-US" dirty="0">
                <a:solidFill>
                  <a:schemeClr val="tx1"/>
                </a:solidFill>
              </a:rPr>
              <a:t> arrays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Useful in data analysis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Common manipulations of arrays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Series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Useful for sequence data like time-series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DataFrame</a:t>
            </a:r>
            <a:endParaRPr lang="en-US" dirty="0">
              <a:solidFill>
                <a:schemeClr val="tx1"/>
              </a:solidFill>
            </a:endParaRPr>
          </a:p>
          <a:p>
            <a:pPr marL="800100" lvl="1" indent="-342900" algn="l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Useful for spreadsheet like data 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Analogous to R Data Frames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Documentation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  <a:hlinkClick r:id="rId2"/>
              </a:rPr>
              <a:t>http://pandas.pydata.org/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 algn="l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 algn="l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FDE47-1287-C042-B459-9DCD4E96FE5C}" type="datetime1">
              <a:rPr lang="en-US" smtClean="0"/>
              <a:t>4/16/19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6546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Pandas(2)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Supports various file formats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CSV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HDF5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Excel Files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JSON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XML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PICKLE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Graceful handling of missing values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Has internal plotting functions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dirty="0"/>
              <a:t>Has many powerful functions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Database style joins</a:t>
            </a:r>
          </a:p>
          <a:p>
            <a:pPr marL="800100" lvl="1" indent="-342900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 algn="l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 algn="l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FDE47-1287-C042-B459-9DCD4E96FE5C}" type="datetime1">
              <a:rPr lang="en-US" smtClean="0"/>
              <a:t>4/16/19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213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Series</a:t>
            </a:r>
            <a:br>
              <a:rPr lang="en-US" dirty="0"/>
            </a:br>
            <a:r>
              <a:rPr lang="en-US" sz="2400" dirty="0" err="1">
                <a:solidFill>
                  <a:srgbClr val="FF0000"/>
                </a:solidFill>
              </a:rPr>
              <a:t>pandas_examples.ipynb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 algn="l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FDE47-1287-C042-B459-9DCD4E96FE5C}" type="datetime1">
              <a:rPr lang="en-US" smtClean="0"/>
              <a:t>4/16/19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72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489200"/>
            <a:ext cx="84582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7688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Series</a:t>
            </a:r>
            <a:br>
              <a:rPr lang="en-US" dirty="0"/>
            </a:br>
            <a:r>
              <a:rPr lang="en-US" sz="2400" dirty="0" err="1">
                <a:solidFill>
                  <a:srgbClr val="FF0000"/>
                </a:solidFill>
              </a:rPr>
              <a:t>pandas_examples.ipynb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 algn="l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FDE47-1287-C042-B459-9DCD4E96FE5C}" type="datetime1">
              <a:rPr lang="en-US" smtClean="0"/>
              <a:t>4/16/19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73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83" y="2331720"/>
            <a:ext cx="71374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802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Series</a:t>
            </a:r>
            <a:br>
              <a:rPr lang="en-US" dirty="0"/>
            </a:br>
            <a:r>
              <a:rPr lang="en-US" sz="2400" dirty="0" err="1">
                <a:solidFill>
                  <a:srgbClr val="FF0000"/>
                </a:solidFill>
              </a:rPr>
              <a:t>pandas_examples.ipynb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 algn="l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FDE47-1287-C042-B459-9DCD4E96FE5C}" type="datetime1">
              <a:rPr lang="en-US" smtClean="0"/>
              <a:t>4/16/19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74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915" y="2122502"/>
            <a:ext cx="6440170" cy="380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118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Series</a:t>
            </a:r>
            <a:br>
              <a:rPr lang="en-US" dirty="0"/>
            </a:br>
            <a:r>
              <a:rPr lang="en-US" sz="2400" dirty="0" err="1">
                <a:solidFill>
                  <a:srgbClr val="FF0000"/>
                </a:solidFill>
              </a:rPr>
              <a:t>pandas_examples.ipynb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 algn="l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FDE47-1287-C042-B459-9DCD4E96FE5C}" type="datetime1">
              <a:rPr lang="en-US" smtClean="0"/>
              <a:t>4/16/19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75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20" y="2047060"/>
            <a:ext cx="4246880" cy="2082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010" y="2047060"/>
            <a:ext cx="4108450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070" y="4332700"/>
            <a:ext cx="3713860" cy="202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6485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Frame</a:t>
            </a:r>
            <a:br>
              <a:rPr lang="en-US" dirty="0"/>
            </a:br>
            <a:r>
              <a:rPr lang="en-US" sz="2400" dirty="0" err="1">
                <a:solidFill>
                  <a:srgbClr val="FF0000"/>
                </a:solidFill>
              </a:rPr>
              <a:t>pandas_examples.ipynb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 algn="l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FDE47-1287-C042-B459-9DCD4E96FE5C}" type="datetime1">
              <a:rPr lang="en-US" smtClean="0"/>
              <a:t>4/16/19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76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331719"/>
            <a:ext cx="7772400" cy="256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75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Frame</a:t>
            </a:r>
            <a:br>
              <a:rPr lang="en-US" dirty="0"/>
            </a:br>
            <a:r>
              <a:rPr lang="en-US" sz="2400" dirty="0" err="1">
                <a:solidFill>
                  <a:srgbClr val="FF0000"/>
                </a:solidFill>
              </a:rPr>
              <a:t>pandas_examples.ipynb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 algn="l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FDE47-1287-C042-B459-9DCD4E96FE5C}" type="datetime1">
              <a:rPr lang="en-US" smtClean="0"/>
              <a:t>4/16/19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77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536" y="2331720"/>
            <a:ext cx="5494928" cy="361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290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Frame</a:t>
            </a:r>
            <a:br>
              <a:rPr lang="en-US" dirty="0"/>
            </a:br>
            <a:r>
              <a:rPr lang="en-US" sz="2400" dirty="0" err="1">
                <a:solidFill>
                  <a:srgbClr val="FF0000"/>
                </a:solidFill>
              </a:rPr>
              <a:t>pandas_examples.ipynb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 algn="l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FDE47-1287-C042-B459-9DCD4E96FE5C}" type="datetime1">
              <a:rPr lang="en-US" smtClean="0"/>
              <a:t>4/16/19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78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599" y="2426426"/>
            <a:ext cx="53213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7685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Frame</a:t>
            </a:r>
            <a:br>
              <a:rPr lang="en-US" dirty="0"/>
            </a:br>
            <a:r>
              <a:rPr lang="en-US" sz="2400" dirty="0" err="1">
                <a:solidFill>
                  <a:srgbClr val="FF0000"/>
                </a:solidFill>
              </a:rPr>
              <a:t>pandas_examples.ipynb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 algn="l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FDE47-1287-C042-B459-9DCD4E96FE5C}" type="datetime1">
              <a:rPr lang="en-US" smtClean="0"/>
              <a:t>4/16/19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79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2162629"/>
            <a:ext cx="56769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98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76980-D90A-7046-AA5A-3C212F6E6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FRONTERA -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551DD-FC2A-3340-979F-85328D4AA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spcBef>
                <a:spcPts val="0"/>
              </a:spcBef>
              <a:buSzPts val="1200"/>
              <a:buFont typeface="Arial" panose="020B0604020202020204" pitchFamily="34" charset="0"/>
              <a:buChar char="•"/>
            </a:pPr>
            <a:r>
              <a:rPr lang="en-US" dirty="0"/>
              <a:t>Primary compute system:  </a:t>
            </a:r>
            <a:r>
              <a:rPr lang="en-US" dirty="0" err="1"/>
              <a:t>DellEMC</a:t>
            </a:r>
            <a:r>
              <a:rPr lang="en-US" dirty="0"/>
              <a:t> and Intel</a:t>
            </a:r>
          </a:p>
          <a:p>
            <a:pPr marL="800100" lvl="1" indent="-342900">
              <a:spcBef>
                <a:spcPts val="0"/>
              </a:spcBef>
              <a:buSzPts val="1200"/>
              <a:buFont typeface="Arial" panose="020B0604020202020204" pitchFamily="34" charset="0"/>
              <a:buChar char="•"/>
            </a:pPr>
            <a:r>
              <a:rPr lang="en-US" dirty="0"/>
              <a:t>35-40 </a:t>
            </a:r>
            <a:r>
              <a:rPr lang="en-US" dirty="0" err="1"/>
              <a:t>PetaFlops</a:t>
            </a:r>
            <a:r>
              <a:rPr lang="en-US" dirty="0"/>
              <a:t> Peak Performance  (Next Generation Xeon processors) </a:t>
            </a:r>
          </a:p>
          <a:p>
            <a:pPr marL="342900" indent="-342900">
              <a:spcBef>
                <a:spcPts val="0"/>
              </a:spcBef>
              <a:buSzPts val="1200"/>
              <a:buFont typeface="Arial" panose="020B0604020202020204" pitchFamily="34" charset="0"/>
              <a:buChar char="•"/>
            </a:pPr>
            <a:r>
              <a:rPr lang="en-US" dirty="0"/>
              <a:t>Interconnect: Mellanox HDR and HDR-100 links.  </a:t>
            </a:r>
          </a:p>
          <a:p>
            <a:pPr marL="800100" lvl="1" indent="-342900">
              <a:spcBef>
                <a:spcPts val="0"/>
              </a:spcBef>
              <a:buSzPts val="1200"/>
              <a:buFont typeface="Arial" panose="020B0604020202020204" pitchFamily="34" charset="0"/>
              <a:buChar char="•"/>
            </a:pPr>
            <a:r>
              <a:rPr lang="en-US" dirty="0"/>
              <a:t>Fat Tree topology, 200Gb/s links between switches. </a:t>
            </a:r>
          </a:p>
          <a:p>
            <a:pPr marL="342900" indent="-342900">
              <a:spcBef>
                <a:spcPts val="0"/>
              </a:spcBef>
              <a:buSzPts val="1200"/>
              <a:buFont typeface="Arial" panose="020B0604020202020204" pitchFamily="34" charset="0"/>
              <a:buChar char="•"/>
            </a:pPr>
            <a:r>
              <a:rPr lang="en-US" dirty="0"/>
              <a:t>Storage: </a:t>
            </a:r>
            <a:r>
              <a:rPr lang="en-US" dirty="0" err="1"/>
              <a:t>DataDirect</a:t>
            </a:r>
            <a:r>
              <a:rPr lang="en-US" dirty="0"/>
              <a:t> Networks</a:t>
            </a:r>
          </a:p>
          <a:p>
            <a:pPr marL="800100" lvl="1" indent="-342900">
              <a:spcBef>
                <a:spcPts val="0"/>
              </a:spcBef>
              <a:buSzPts val="1200"/>
              <a:buFont typeface="Arial" panose="020B0604020202020204" pitchFamily="34" charset="0"/>
              <a:buChar char="•"/>
            </a:pPr>
            <a:r>
              <a:rPr lang="en-US" dirty="0"/>
              <a:t>50+ PB disk, 3PB of Flash,  1.5TB/sec peak I/O rate. </a:t>
            </a:r>
          </a:p>
          <a:p>
            <a:pPr marL="342900" indent="-342900">
              <a:spcBef>
                <a:spcPts val="0"/>
              </a:spcBef>
              <a:buSzPts val="1200"/>
              <a:buFont typeface="Arial" panose="020B0604020202020204" pitchFamily="34" charset="0"/>
              <a:buChar char="•"/>
            </a:pPr>
            <a:r>
              <a:rPr lang="en-US" dirty="0"/>
              <a:t>Single Precision Compute Subsystem: Nvidia </a:t>
            </a:r>
          </a:p>
          <a:p>
            <a:pPr marL="342900" indent="-342900">
              <a:spcBef>
                <a:spcPts val="0"/>
              </a:spcBef>
              <a:buSzPts val="1200"/>
              <a:buFont typeface="Arial" panose="020B0604020202020204" pitchFamily="34" charset="0"/>
              <a:buChar char="•"/>
            </a:pPr>
            <a:r>
              <a:rPr lang="en-US" dirty="0"/>
              <a:t>Front end for data movers, workflow, API</a:t>
            </a:r>
          </a:p>
          <a:p>
            <a:endParaRPr lang="en-US" dirty="0"/>
          </a:p>
        </p:txBody>
      </p:sp>
      <p:pic>
        <p:nvPicPr>
          <p:cNvPr id="4" name="Google Shape;470;p62">
            <a:extLst>
              <a:ext uri="{FF2B5EF4-FFF2-40B4-BE49-F238E27FC236}">
                <a16:creationId xmlns:a16="http://schemas.microsoft.com/office/drawing/2014/main" id="{859998CC-E4F5-7441-86A5-E82690831A0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15962" y="5053268"/>
            <a:ext cx="5112075" cy="9969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47031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Frame</a:t>
            </a:r>
            <a:br>
              <a:rPr lang="en-US" dirty="0"/>
            </a:br>
            <a:r>
              <a:rPr lang="en-US" sz="2400" dirty="0" err="1">
                <a:solidFill>
                  <a:srgbClr val="FF0000"/>
                </a:solidFill>
              </a:rPr>
              <a:t>pandas_examples.ipynb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 algn="l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FDE47-1287-C042-B459-9DCD4E96FE5C}" type="datetime1">
              <a:rPr lang="en-US" smtClean="0"/>
              <a:t>4/16/19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80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9" y="2331719"/>
            <a:ext cx="5252357" cy="324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690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Frame</a:t>
            </a:r>
            <a:br>
              <a:rPr lang="en-US" dirty="0"/>
            </a:br>
            <a:r>
              <a:rPr lang="en-US" sz="2400" dirty="0" err="1">
                <a:solidFill>
                  <a:srgbClr val="FF0000"/>
                </a:solidFill>
              </a:rPr>
              <a:t>pandas_examples.ipynb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 algn="l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FDE47-1287-C042-B459-9DCD4E96FE5C}" type="datetime1">
              <a:rPr lang="en-US" smtClean="0"/>
              <a:t>4/16/19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81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54" y="2498270"/>
            <a:ext cx="8168291" cy="279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9199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Frame</a:t>
            </a:r>
            <a:br>
              <a:rPr lang="en-US" dirty="0"/>
            </a:br>
            <a:r>
              <a:rPr lang="en-US" sz="2400" dirty="0" err="1">
                <a:solidFill>
                  <a:srgbClr val="FF0000"/>
                </a:solidFill>
              </a:rPr>
              <a:t>pandas_examples.ipynb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 algn="l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FDE47-1287-C042-B459-9DCD4E96FE5C}" type="datetime1">
              <a:rPr lang="en-US" smtClean="0"/>
              <a:t>4/16/19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82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418" y="2503713"/>
            <a:ext cx="6579399" cy="290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253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Frame</a:t>
            </a:r>
            <a:br>
              <a:rPr lang="en-US" dirty="0"/>
            </a:br>
            <a:r>
              <a:rPr lang="en-US" sz="2400" dirty="0" err="1">
                <a:solidFill>
                  <a:srgbClr val="FF0000"/>
                </a:solidFill>
              </a:rPr>
              <a:t>pandas_examples.ipynb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 algn="l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FDE47-1287-C042-B459-9DCD4E96FE5C}" type="datetime1">
              <a:rPr lang="en-US" smtClean="0"/>
              <a:t>4/16/19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83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" y="2198826"/>
            <a:ext cx="7989570" cy="10179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536" y="3484378"/>
            <a:ext cx="3365500" cy="2298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15" y="3512725"/>
            <a:ext cx="33528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4108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Frame</a:t>
            </a:r>
            <a:br>
              <a:rPr lang="en-US" dirty="0"/>
            </a:br>
            <a:r>
              <a:rPr lang="en-US" sz="2400" dirty="0" err="1">
                <a:solidFill>
                  <a:srgbClr val="FF0000"/>
                </a:solidFill>
              </a:rPr>
              <a:t>pandas_examples.ipynb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 algn="l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FDE47-1287-C042-B459-9DCD4E96FE5C}" type="datetime1">
              <a:rPr lang="en-US" smtClean="0"/>
              <a:t>4/16/19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84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39" y="2319476"/>
            <a:ext cx="8664122" cy="831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39" y="3436350"/>
            <a:ext cx="3365500" cy="238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261" y="3483614"/>
            <a:ext cx="44831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202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Frame</a:t>
            </a:r>
            <a:br>
              <a:rPr lang="en-US" dirty="0"/>
            </a:br>
            <a:r>
              <a:rPr lang="en-US" sz="2400" dirty="0" err="1">
                <a:solidFill>
                  <a:srgbClr val="FF0000"/>
                </a:solidFill>
              </a:rPr>
              <a:t>pandas_examples.ipynb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 algn="l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FDE47-1287-C042-B459-9DCD4E96FE5C}" type="datetime1">
              <a:rPr lang="en-US" smtClean="0"/>
              <a:t>4/16/19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85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50" y="3889472"/>
            <a:ext cx="7340209" cy="25468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074" y="2025291"/>
            <a:ext cx="3237763" cy="191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24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DB26D-71D8-AD4D-8EBD-4295572CD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 Join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FD6CAD-B55A-3C4F-8153-732C7D23C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5930" y="3026084"/>
            <a:ext cx="1447800" cy="30353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9DD724-9B12-5D44-8EB7-DF64702DE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248" y="3470476"/>
            <a:ext cx="1447800" cy="160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F08415-A2C6-1747-B94F-4BA78D085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566" y="3026084"/>
            <a:ext cx="2527300" cy="2717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9EBA14-88D3-6F4D-992A-E66F695D5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2565" y="4270576"/>
            <a:ext cx="505847" cy="5058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793818-1D46-904F-A26E-1DADE338BE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930" y="2195800"/>
            <a:ext cx="7551096" cy="53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696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95FC4-91D9-3946-BE39-5DC4B04DB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56CB3-D116-B04E-8961-12C944128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Machine Learning package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Good Documentation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Example Codes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Common Machine Learning Methods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Regression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Predicting Value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Classification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Assigning predefined Class/Groups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Clustering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Learning Groups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Dimensionality Reduction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Simplifying (by reducing features)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4854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Machine Learning library for Python community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Built upon </a:t>
            </a:r>
            <a:r>
              <a:rPr lang="en-US" dirty="0" err="1">
                <a:solidFill>
                  <a:schemeClr val="tx1"/>
                </a:solidFill>
              </a:rPr>
              <a:t>NumPy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SciPy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dirty="0" err="1">
                <a:solidFill>
                  <a:schemeClr val="tx1"/>
                </a:solidFill>
              </a:rPr>
              <a:t>Matplotlib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Comes with some standard datasets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Supervised and Unsupervised Learning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Documentation with numerous examples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  <a:hlinkClick r:id="rId2"/>
              </a:rPr>
              <a:t>http://scikit-learn.org</a:t>
            </a:r>
            <a:endParaRPr lang="en-US" dirty="0">
              <a:solidFill>
                <a:schemeClr val="tx1"/>
              </a:solidFill>
            </a:endParaRPr>
          </a:p>
          <a:p>
            <a:pPr marL="800100" lvl="1" indent="-342900" algn="l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FDE47-1287-C042-B459-9DCD4E96FE5C}" type="datetime1">
              <a:rPr lang="en-US" smtClean="0"/>
              <a:t>4/16/19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3627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Boston Housing Dataset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Included in </a:t>
            </a:r>
            <a:r>
              <a:rPr lang="en-US" dirty="0" err="1"/>
              <a:t>Sklearn</a:t>
            </a:r>
            <a:r>
              <a:rPr lang="en-US" dirty="0"/>
              <a:t> 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dirty="0" err="1"/>
              <a:t>sklearn.datasets.load_boston</a:t>
            </a:r>
            <a:r>
              <a:rPr lang="en-US" dirty="0"/>
              <a:t>()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506 samples (rows)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13 features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dirty="0"/>
              <a:t>CRIME RATE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dirty="0"/>
              <a:t>Pupil-Teacher Ratio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dirty="0"/>
              <a:t>TAX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dirty="0"/>
              <a:t>PRICE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dirty="0"/>
              <a:t>AGE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dirty="0"/>
              <a:t>…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940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83445"/>
            <a:ext cx="8337550" cy="831056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D</a:t>
            </a:r>
            <a:r>
              <a:rPr lang="en-US" dirty="0"/>
              <a:t>ata </a:t>
            </a:r>
            <a:r>
              <a:rPr lang="en-US" altLang="zh-CN" dirty="0"/>
              <a:t>Analysis Support</a:t>
            </a:r>
            <a:r>
              <a:rPr lang="en-US" dirty="0"/>
              <a:t> at TACC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040" y="2125268"/>
            <a:ext cx="1396375" cy="5570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976" y="3296613"/>
            <a:ext cx="1663562" cy="4888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716" y="4245326"/>
            <a:ext cx="1643072" cy="420395"/>
          </a:xfrm>
          <a:prstGeom prst="rect">
            <a:avLst/>
          </a:prstGeom>
        </p:spPr>
      </p:pic>
      <p:pic>
        <p:nvPicPr>
          <p:cNvPr id="19" name="Picture 18" descr="caff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054" y="4261781"/>
            <a:ext cx="1277752" cy="33114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5806" y="3147485"/>
            <a:ext cx="1616252" cy="637110"/>
          </a:xfrm>
          <a:prstGeom prst="rect">
            <a:avLst/>
          </a:prstGeom>
        </p:spPr>
      </p:pic>
      <p:pic>
        <p:nvPicPr>
          <p:cNvPr id="22" name="Picture 21" descr="kafka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383" y="3272884"/>
            <a:ext cx="1772657" cy="39680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6978" y="2125268"/>
            <a:ext cx="2084143" cy="55706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84499" y="2125268"/>
            <a:ext cx="784961" cy="58872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510" y="3785444"/>
            <a:ext cx="1764037" cy="98530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29665" y="4183018"/>
            <a:ext cx="1234175" cy="4827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832817" y="5624514"/>
            <a:ext cx="682532" cy="273844"/>
          </a:xfrm>
          <a:prstGeom prst="rect">
            <a:avLst/>
          </a:prstGeom>
        </p:spPr>
        <p:txBody>
          <a:bodyPr/>
          <a:lstStyle/>
          <a:p>
            <a:fld id="{C9FC984A-1B26-8D4C-AF52-C35C2BA85DFB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 descr="hive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08" y="3234224"/>
            <a:ext cx="816514" cy="55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1148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>
            <a:normAutofit fontScale="62500" lnSpcReduction="2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CRIM - per capita crime rate by town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ZN - proportion of residential land zoned for lots over 25,000 </a:t>
            </a:r>
            <a:r>
              <a:rPr lang="en-US" dirty="0" err="1"/>
              <a:t>sq.ft</a:t>
            </a:r>
            <a:r>
              <a:rPr lang="en-US" dirty="0"/>
              <a:t>.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INDUS - proportion of non-retail business acres per town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CHAS - Charles River dummy variable (= 1 if tract bounds river; 0 otherwise)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NOX  - nitric oxides concentration (parts per 10 million)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RM - average number of rooms per dwelling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AGE - proportion of owner-occupied units built prior to 1940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DIS - weighted distances to five Boston employment </a:t>
            </a:r>
            <a:r>
              <a:rPr lang="en-US" dirty="0" err="1"/>
              <a:t>centres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RAD - index of accessibility to radial highways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TAX - full-value property-tax rate per $10,000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PTRATIO pupil-teacher ratio by town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B - 1000(Bk - 0.63)^2 where Bk is the proportion of blacks by town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LSTAT - % lower status of the population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MEDV - Median value of owner-occupied homes in $1000’s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PRICE – Property Price</a:t>
            </a:r>
          </a:p>
        </p:txBody>
      </p:sp>
    </p:spTree>
    <p:extLst>
      <p:ext uri="{BB962C8B-B14F-4D97-AF65-F5344CB8AC3E}">
        <p14:creationId xmlns:p14="http://schemas.microsoft.com/office/powerpoint/2010/main" val="28388516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A49126-F0FB-5A4D-85B0-D78493888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671218"/>
            <a:ext cx="7886700" cy="2390276"/>
          </a:xfrm>
        </p:spPr>
      </p:pic>
    </p:spTree>
    <p:extLst>
      <p:ext uri="{BB962C8B-B14F-4D97-AF65-F5344CB8AC3E}">
        <p14:creationId xmlns:p14="http://schemas.microsoft.com/office/powerpoint/2010/main" val="25058309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Kmeans</a:t>
            </a:r>
            <a:r>
              <a:rPr lang="en-US" dirty="0"/>
              <a:t> Clustering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Unsupervised Learning Algorithm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No Training/Testing data split</a:t>
            </a:r>
          </a:p>
          <a:p>
            <a:pPr marL="342900" indent="-342900" algn="l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 algn="l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 algn="l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 algn="l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 algn="l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 algn="l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 algn="l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800100" lvl="1" indent="-342900" algn="l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FDE47-1287-C042-B459-9DCD4E96FE5C}" type="datetime1">
              <a:rPr lang="en-US" smtClean="0"/>
              <a:t>4/16/19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4AA8B-F1EC-D547-99EC-1807C0CD66CE}" type="slidenum">
              <a:rPr lang="en-US" smtClean="0"/>
              <a:t>92</a:t>
            </a:fld>
            <a:endParaRPr lang="en-US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DF8985A-10CC-0644-B755-A745FB082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0" y="2843213"/>
            <a:ext cx="33020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42454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857F6-C25B-4747-AC65-D9C3844EB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Kmeans</a:t>
            </a:r>
            <a:r>
              <a:rPr lang="en-US" dirty="0"/>
              <a:t> Clustering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214C7E-AF5A-384D-98ED-5FC4F2157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Start: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Number of clusters to find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starting points as “center” for each </a:t>
            </a:r>
            <a:r>
              <a:rPr lang="en-US" dirty="0" err="1">
                <a:solidFill>
                  <a:schemeClr val="tx1"/>
                </a:solidFill>
              </a:rPr>
              <a:t>cluser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Calculate mean distance for each “center” point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Divides into clusters based on nearest mean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Centroid of each cluster becomes the new “center” point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Repeat till convergence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8219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56049-1DE4-544F-ADF6-85B202AB5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Kmeans</a:t>
            </a:r>
            <a:r>
              <a:rPr lang="en-US" dirty="0"/>
              <a:t> Clustering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67E3EA-B538-054A-8C13-C00F9DF847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0048" y="1817353"/>
            <a:ext cx="5803900" cy="8763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8A2785-DDB0-9943-B8DE-7BA28892E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998" y="3505160"/>
            <a:ext cx="6350000" cy="596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3BEFB3-CC82-2244-B0A8-79D5764D2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253" y="4229594"/>
            <a:ext cx="6271491" cy="1600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1260B3-2689-8449-A9C9-7093DF7347B2}"/>
              </a:ext>
            </a:extLst>
          </p:cNvPr>
          <p:cNvSpPr txBox="1"/>
          <p:nvPr/>
        </p:nvSpPr>
        <p:spPr>
          <a:xfrm>
            <a:off x="1396998" y="2820318"/>
            <a:ext cx="7118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cluster.kmeans</a:t>
            </a:r>
            <a:r>
              <a:rPr lang="en-US" dirty="0"/>
              <a:t>() expects arguments in dimension :</a:t>
            </a:r>
          </a:p>
          <a:p>
            <a:r>
              <a:rPr lang="en-US" dirty="0"/>
              <a:t>			argument[number of samples*number of features]</a:t>
            </a:r>
          </a:p>
        </p:txBody>
      </p:sp>
    </p:spTree>
    <p:extLst>
      <p:ext uri="{BB962C8B-B14F-4D97-AF65-F5344CB8AC3E}">
        <p14:creationId xmlns:p14="http://schemas.microsoft.com/office/powerpoint/2010/main" val="112791663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DE718-CD55-D842-9997-0EC6D2E8F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Kmeans</a:t>
            </a:r>
            <a:r>
              <a:rPr lang="en-US" dirty="0"/>
              <a:t> Clustering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8958AF-34B5-1D47-BC5D-394DE3CE1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7900" y="2426494"/>
            <a:ext cx="4648200" cy="3149600"/>
          </a:xfrm>
        </p:spPr>
      </p:pic>
    </p:spTree>
    <p:extLst>
      <p:ext uri="{BB962C8B-B14F-4D97-AF65-F5344CB8AC3E}">
        <p14:creationId xmlns:p14="http://schemas.microsoft.com/office/powerpoint/2010/main" val="26128194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CC1E7-2E27-4F40-8F9B-619036B8B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Kmeans</a:t>
            </a:r>
            <a:r>
              <a:rPr lang="en-US" dirty="0"/>
              <a:t>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3E138-06A5-6047-96B4-FA3D0F50E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Unlabeled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Some intuition of number of groups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Domain knowledge of the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 training needed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Doesn’t work under certain conditions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Sparse clusters/ Overlapping clusters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Clusters of different sizes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Clusters in feature space (Dependent features)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Can get stuck in local minima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 err="1"/>
              <a:t>Kmeans</a:t>
            </a:r>
            <a:r>
              <a:rPr lang="en-US" dirty="0"/>
              <a:t>++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83070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FD776-1904-7B4C-8795-C559F0E60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2420B-FA77-9B47-85C9-C2DA7DC17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Resume at 3PM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Exercise:</a:t>
            </a:r>
          </a:p>
          <a:p>
            <a:r>
              <a:rPr lang="en-US" dirty="0"/>
              <a:t>Run </a:t>
            </a:r>
            <a:r>
              <a:rPr lang="en-US" dirty="0" err="1"/>
              <a:t>kmeans</a:t>
            </a:r>
            <a:r>
              <a:rPr lang="en-US" dirty="0"/>
              <a:t> on the IRIS Flower dataset:</a:t>
            </a:r>
          </a:p>
          <a:p>
            <a:endParaRPr lang="en-US" dirty="0"/>
          </a:p>
          <a:p>
            <a:r>
              <a:rPr lang="en-US" dirty="0"/>
              <a:t>Code at:</a:t>
            </a:r>
          </a:p>
          <a:p>
            <a:r>
              <a:rPr lang="en-US" sz="1800" dirty="0"/>
              <a:t>https://</a:t>
            </a:r>
            <a:r>
              <a:rPr lang="en-US" sz="1800" dirty="0" err="1"/>
              <a:t>scikit-learn.org</a:t>
            </a:r>
            <a:r>
              <a:rPr lang="en-US" sz="1800" dirty="0"/>
              <a:t>/stable/</a:t>
            </a:r>
            <a:r>
              <a:rPr lang="en-US" sz="1800" dirty="0" err="1"/>
              <a:t>auto_examples</a:t>
            </a:r>
            <a:r>
              <a:rPr lang="en-US" sz="1800" dirty="0"/>
              <a:t>/cluster/</a:t>
            </a:r>
            <a:r>
              <a:rPr lang="en-US" sz="1800" dirty="0" err="1"/>
              <a:t>plot_cluster_iris.html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49855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570C1-3ACB-3E4C-AB80-85E323C68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94497-D7DC-4542-8E07-E6A185616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Linear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Support Vector Machines (SVM)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Naïve Bayes Classifier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85167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57" y="2401931"/>
            <a:ext cx="4978400" cy="3314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914" y="3051628"/>
            <a:ext cx="28067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98989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new_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ew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pitchFamily="1" charset="-128"/>
          </a:defRPr>
        </a:defPPr>
      </a:lstStyle>
    </a:lnDef>
  </a:objectDefaults>
  <a:extraClrSchemeLst>
    <a:extraClrScheme>
      <a:clrScheme name="new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4-3-training-TACC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13906</TotalTime>
  <Words>3024</Words>
  <Application>Microsoft Macintosh PowerPoint</Application>
  <PresentationFormat>On-screen Show (4:3)</PresentationFormat>
  <Paragraphs>938</Paragraphs>
  <Slides>124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124</vt:i4>
      </vt:variant>
    </vt:vector>
  </HeadingPairs>
  <TitlesOfParts>
    <vt:vector size="138" baseType="lpstr">
      <vt:lpstr>ＭＳ Ｐゴシック</vt:lpstr>
      <vt:lpstr>ＭＳ Ｐゴシック</vt:lpstr>
      <vt:lpstr>Arial</vt:lpstr>
      <vt:lpstr>Calibri</vt:lpstr>
      <vt:lpstr>Cambria Math</vt:lpstr>
      <vt:lpstr>Century Gothic</vt:lpstr>
      <vt:lpstr>Helvetica</vt:lpstr>
      <vt:lpstr>Lucida Sans</vt:lpstr>
      <vt:lpstr>Times New Roman</vt:lpstr>
      <vt:lpstr>Verdana</vt:lpstr>
      <vt:lpstr>Wingdings</vt:lpstr>
      <vt:lpstr>Default Theme</vt:lpstr>
      <vt:lpstr>Custom Design</vt:lpstr>
      <vt:lpstr>4-3-training-TACC</vt:lpstr>
      <vt:lpstr>Python for Machine Learning at TACC </vt:lpstr>
      <vt:lpstr>Slides</vt:lpstr>
      <vt:lpstr>TACC AT A GLANCE</vt:lpstr>
      <vt:lpstr>PowerPoint Presentation</vt:lpstr>
      <vt:lpstr>High Performance Computing and Machine Learning</vt:lpstr>
      <vt:lpstr>PowerPoint Presentation</vt:lpstr>
      <vt:lpstr>FRONTERA</vt:lpstr>
      <vt:lpstr>FRONTERA - Hardware</vt:lpstr>
      <vt:lpstr>Data Analysis Support at TACC</vt:lpstr>
      <vt:lpstr>Agenda</vt:lpstr>
      <vt:lpstr>Python</vt:lpstr>
      <vt:lpstr>Python (2)</vt:lpstr>
      <vt:lpstr>Accessing Python</vt:lpstr>
      <vt:lpstr>Accessing Python</vt:lpstr>
      <vt:lpstr>Development Environment</vt:lpstr>
      <vt:lpstr>PowerPoint Presentation</vt:lpstr>
      <vt:lpstr>Accessing Python (4)</vt:lpstr>
      <vt:lpstr>Accessing Python (5)</vt:lpstr>
      <vt:lpstr>Ipython Notebook</vt:lpstr>
      <vt:lpstr>Notebook Files</vt:lpstr>
      <vt:lpstr>Python Program Organization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Lambda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Installing python modules </vt:lpstr>
      <vt:lpstr>Installing python modules </vt:lpstr>
      <vt:lpstr>Installing python modules </vt:lpstr>
      <vt:lpstr>Break </vt:lpstr>
      <vt:lpstr>Useful Packages for ML</vt:lpstr>
      <vt:lpstr>Numpy</vt:lpstr>
      <vt:lpstr>Numpy</vt:lpstr>
      <vt:lpstr>Numpy</vt:lpstr>
      <vt:lpstr>Numpy Array </vt:lpstr>
      <vt:lpstr>Numpy Array  python_for_ML_training / unsupervised / numpy_examples.ipynb</vt:lpstr>
      <vt:lpstr>Numpy Array  numpy_examples.ipynb</vt:lpstr>
      <vt:lpstr>Numpy Array Slicing numpy_examples.ipynb</vt:lpstr>
      <vt:lpstr>Numpy Array Slicing numpy_examples.ipynb</vt:lpstr>
      <vt:lpstr>Numpy Array Slicing numpy_examples.ipynb</vt:lpstr>
      <vt:lpstr>Numpy Array Slicing numpy_examples.ipynb</vt:lpstr>
      <vt:lpstr>Numpy Array Slicing numpy_examples.ipynb</vt:lpstr>
      <vt:lpstr>Numpy</vt:lpstr>
      <vt:lpstr>Numpy - ufunc</vt:lpstr>
      <vt:lpstr>Numpy - ufunc</vt:lpstr>
      <vt:lpstr>Matplotlib</vt:lpstr>
      <vt:lpstr>Matplotlib</vt:lpstr>
      <vt:lpstr>Matplotlib matplotlib_examples.ipynb</vt:lpstr>
      <vt:lpstr>Example – Random Walking matplotlib_examples.ipynb</vt:lpstr>
      <vt:lpstr>Example – 3D Random Walking matplotlib_examples.ipynb</vt:lpstr>
      <vt:lpstr>SciPy</vt:lpstr>
      <vt:lpstr>SciPy</vt:lpstr>
      <vt:lpstr>SciPy scipy_fft_demo.ipynb</vt:lpstr>
      <vt:lpstr>SciPy scipy_fft_demo.ipynb</vt:lpstr>
      <vt:lpstr>SciPy scipy_fft_demo.ipynb</vt:lpstr>
      <vt:lpstr>Pandas</vt:lpstr>
      <vt:lpstr>Pandas(2)</vt:lpstr>
      <vt:lpstr>Series pandas_examples.ipynb</vt:lpstr>
      <vt:lpstr>Series pandas_examples.ipynb</vt:lpstr>
      <vt:lpstr>Series pandas_examples.ipynb</vt:lpstr>
      <vt:lpstr>Series pandas_examples.ipynb</vt:lpstr>
      <vt:lpstr>Data Frame pandas_examples.ipynb</vt:lpstr>
      <vt:lpstr>Data Frame pandas_examples.ipynb</vt:lpstr>
      <vt:lpstr>Data Frame pandas_examples.ipynb</vt:lpstr>
      <vt:lpstr>Data Frame pandas_examples.ipynb</vt:lpstr>
      <vt:lpstr>Data Frame pandas_examples.ipynb</vt:lpstr>
      <vt:lpstr>Data Frame pandas_examples.ipynb</vt:lpstr>
      <vt:lpstr>Data Frame pandas_examples.ipynb</vt:lpstr>
      <vt:lpstr>Data Frame pandas_examples.ipynb</vt:lpstr>
      <vt:lpstr>Data Frame pandas_examples.ipynb</vt:lpstr>
      <vt:lpstr>Data Frame pandas_examples.ipynb</vt:lpstr>
      <vt:lpstr>Data Frame Join</vt:lpstr>
      <vt:lpstr>Scikit-Learn</vt:lpstr>
      <vt:lpstr>Scikit-Learn</vt:lpstr>
      <vt:lpstr>Dataset</vt:lpstr>
      <vt:lpstr>Dataset</vt:lpstr>
      <vt:lpstr>Dataset</vt:lpstr>
      <vt:lpstr>Kmeans Clustering</vt:lpstr>
      <vt:lpstr>Kmeans Clustering</vt:lpstr>
      <vt:lpstr>Kmeans Clustering</vt:lpstr>
      <vt:lpstr>Kmeans Clustering</vt:lpstr>
      <vt:lpstr>Kmeans Clustering</vt:lpstr>
      <vt:lpstr>Break </vt:lpstr>
      <vt:lpstr>Supervised Learning</vt:lpstr>
      <vt:lpstr>Linear Regression</vt:lpstr>
      <vt:lpstr>Linear Regression python_for_ML_training / supervised / supervised.ipynb</vt:lpstr>
      <vt:lpstr>Linear Regression supervised.ipynb</vt:lpstr>
      <vt:lpstr>Linear Regression supervised.ipynb</vt:lpstr>
      <vt:lpstr>PowerPoint Presentation</vt:lpstr>
      <vt:lpstr>Support Vector Machine</vt:lpstr>
      <vt:lpstr>Binary Classification with Linear Separator</vt:lpstr>
      <vt:lpstr>Binary Classification with Linear Separator</vt:lpstr>
      <vt:lpstr>Linear Support Vector Machine</vt:lpstr>
      <vt:lpstr>Dataset </vt:lpstr>
      <vt:lpstr>PowerPoint Presentation</vt:lpstr>
      <vt:lpstr>Naïve Bayes Classification</vt:lpstr>
      <vt:lpstr>Naïve Bayes Classification</vt:lpstr>
      <vt:lpstr>Naïve Bayes Classification</vt:lpstr>
      <vt:lpstr>Naïve Bayes Classification</vt:lpstr>
      <vt:lpstr>Naïve Bayes Classification</vt:lpstr>
      <vt:lpstr>TACC Training Offerings</vt:lpstr>
      <vt:lpstr>References</vt:lpstr>
      <vt:lpstr>Thanks</vt:lpstr>
      <vt:lpstr>Kmeans Clustering sklearn_kmeans_example.ipynb</vt:lpstr>
      <vt:lpstr>Kmeans Clustering sklearn_kmeans_example.ipynb</vt:lpstr>
      <vt:lpstr>Kmeans Clustering sklearn_kmeans_example.ipynb</vt:lpstr>
      <vt:lpstr>Kmeans Clustering sklearn_kmeans_example.ipynb</vt:lpstr>
      <vt:lpstr>Kmeans Clustering sklearn_kmeans_example.ipynb</vt:lpstr>
      <vt:lpstr>Kmeans Clustering sklearn_kmeans_example.ipynb</vt:lpstr>
      <vt:lpstr>Kmeans Clustering sklearn_kmeans_example.ipynb</vt:lpstr>
    </vt:vector>
  </TitlesOfParts>
  <Manager/>
  <Company>TACC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Large Scale Data Analysis with Hadoop and Spark</dc:title>
  <dc:subject/>
  <dc:creator>Weijia Xu</dc:creator>
  <cp:keywords/>
  <dc:description/>
  <cp:lastModifiedBy>Microsoft Office User</cp:lastModifiedBy>
  <cp:revision>396</cp:revision>
  <cp:lastPrinted>2017-05-23T17:28:17Z</cp:lastPrinted>
  <dcterms:created xsi:type="dcterms:W3CDTF">2017-05-22T01:35:24Z</dcterms:created>
  <dcterms:modified xsi:type="dcterms:W3CDTF">2019-04-16T16:09:34Z</dcterms:modified>
  <cp:category/>
</cp:coreProperties>
</file>